
<file path=[Content_Types].xml><?xml version="1.0" encoding="utf-8"?>
<Types xmlns="http://schemas.openxmlformats.org/package/2006/content-types">
  <Default ContentType="application/vnd.openxmlformats-officedocument.oleObject" Extension="bin"/>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Barlow Condensed Bold" charset="1" panose="00000806000000000000"/>
      <p:regular r:id="rId22"/>
    </p:embeddedFont>
    <p:embeddedFont>
      <p:font typeface="Inter Semi-Bold" charset="1" panose="02000503000000020004"/>
      <p:regular r:id="rId23"/>
    </p:embeddedFont>
    <p:embeddedFont>
      <p:font typeface="Anantason Condensed Bold" charset="1" panose="00000000000000000000"/>
      <p:regular r:id="rId24"/>
    </p:embeddedFont>
    <p:embeddedFont>
      <p:font typeface="Telegraf" charset="1" panose="00000500000000000000"/>
      <p:regular r:id="rId25"/>
    </p:embeddedFont>
    <p:embeddedFont>
      <p:font typeface="Arial Bold" charset="1" panose="020B0802020202020204"/>
      <p:regular r:id="rId26"/>
    </p:embeddedFont>
    <p:embeddedFont>
      <p:font typeface="Arial Bold Italics" charset="1" panose="020B0802020202090204"/>
      <p:regular r:id="rId27"/>
    </p:embeddedFont>
    <p:embeddedFont>
      <p:font typeface="Telegraf Bold" charset="1" panose="00000800000000000000"/>
      <p:regular r:id="rId28"/>
    </p:embeddedFont>
    <p:embeddedFont>
      <p:font typeface="Arial" charset="1" panose="020B0502020202020204"/>
      <p:regular r:id="rId29"/>
    </p:embeddedFont>
    <p:embeddedFont>
      <p:font typeface="Inter Bold" charset="1" panose="020B0802030000000004"/>
      <p:regular r:id="rId30"/>
    </p:embeddedFont>
    <p:embeddedFont>
      <p:font typeface="Anantason Condensed" charset="1" panose="00000000000000000000"/>
      <p:regular r:id="rId31"/>
    </p:embeddedFont>
    <p:embeddedFont>
      <p:font typeface="Inter" charset="1" panose="020B0502030000000004"/>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svg>
</file>

<file path=ppt/media/image13.png>
</file>

<file path=ppt/media/image14.svg>
</file>

<file path=ppt/media/image15.jpeg>
</file>

<file path=ppt/media/image16.png>
</file>

<file path=ppt/media/image17.svg>
</file>

<file path=ppt/media/image18.png>
</file>

<file path=ppt/media/image19.svg>
</file>

<file path=ppt/media/image2.sv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jpeg>
</file>

<file path=ppt/media/image31.png>
</file>

<file path=ppt/media/image32.svg>
</file>

<file path=ppt/media/image33.png>
</file>

<file path=ppt/media/image34.svg>
</file>

<file path=ppt/media/image35.png>
</file>

<file path=ppt/media/image36.svg>
</file>

<file path=ppt/media/image37.jpeg>
</file>

<file path=ppt/media/image38.png>
</file>

<file path=ppt/media/image39.png>
</file>

<file path=ppt/media/image4.svg>
</file>

<file path=ppt/media/image40.png>
</file>

<file path=ppt/media/image41.png>
</file>

<file path=ppt/media/image42.png>
</file>

<file path=ppt/media/image43.png>
</file>

<file path=ppt/media/image44.svg>
</file>

<file path=ppt/media/image45.png>
</file>

<file path=ppt/media/image46.svg>
</file>

<file path=ppt/media/image47.png>
</file>

<file path=ppt/media/image48.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21.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svg" Type="http://schemas.openxmlformats.org/officeDocument/2006/relationships/image"/><Relationship Id="rId4" Target="../media/image39.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svg" Type="http://schemas.openxmlformats.org/officeDocument/2006/relationships/image"/><Relationship Id="rId4" Target="../media/image40.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svg" Type="http://schemas.openxmlformats.org/officeDocument/2006/relationships/image"/><Relationship Id="rId4" Target="../media/image41.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svg" Type="http://schemas.openxmlformats.org/officeDocument/2006/relationships/image"/><Relationship Id="rId4" Target="../media/image42.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7.png" Type="http://schemas.openxmlformats.org/officeDocument/2006/relationships/image"/><Relationship Id="rId11" Target="../media/image48.svg" Type="http://schemas.openxmlformats.org/officeDocument/2006/relationships/image"/><Relationship Id="rId12" Target="../media/image11.png" Type="http://schemas.openxmlformats.org/officeDocument/2006/relationships/image"/><Relationship Id="rId13" Target="../media/image12.svg" Type="http://schemas.openxmlformats.org/officeDocument/2006/relationships/image"/><Relationship Id="rId2" Target="../media/image3.png" Type="http://schemas.openxmlformats.org/officeDocument/2006/relationships/image"/><Relationship Id="rId3" Target="../media/image4.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 Id="rId6" Target="../media/image43.png" Type="http://schemas.openxmlformats.org/officeDocument/2006/relationships/image"/><Relationship Id="rId7" Target="../media/image44.svg" Type="http://schemas.openxmlformats.org/officeDocument/2006/relationships/image"/><Relationship Id="rId8" Target="../media/image45.png" Type="http://schemas.openxmlformats.org/officeDocument/2006/relationships/image"/><Relationship Id="rId9" Target="../media/image46.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 Id="rId4" Target="../media/image15.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sv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 Id="rId6" Target="https://github.com/Dadipp/People_Analytics" TargetMode="External" Type="http://schemas.openxmlformats.org/officeDocument/2006/relationships/hyperlink"/><Relationship Id="rId7" Target="https://github.com/Dadipp/Customer_Satisfaction_and_Sentiment_Analysis" TargetMode="External" Type="http://schemas.openxmlformats.org/officeDocument/2006/relationships/hyperlink"/></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21.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8.png" Type="http://schemas.openxmlformats.org/officeDocument/2006/relationships/image"/><Relationship Id="rId11" Target="../media/image29.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22.png" Type="http://schemas.openxmlformats.org/officeDocument/2006/relationships/image"/><Relationship Id="rId5" Target="../media/image23.svg" Type="http://schemas.openxmlformats.org/officeDocument/2006/relationships/image"/><Relationship Id="rId6" Target="../media/image24.png" Type="http://schemas.openxmlformats.org/officeDocument/2006/relationships/image"/><Relationship Id="rId7" Target="../media/image25.svg" Type="http://schemas.openxmlformats.org/officeDocument/2006/relationships/image"/><Relationship Id="rId8" Target="../media/image26.png" Type="http://schemas.openxmlformats.org/officeDocument/2006/relationships/image"/><Relationship Id="rId9" Target="../media/image27.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jpeg" Type="http://schemas.openxmlformats.org/officeDocument/2006/relationships/image"/><Relationship Id="rId3" Target="../media/image31.png" Type="http://schemas.openxmlformats.org/officeDocument/2006/relationships/image"/><Relationship Id="rId4" Target="../media/image32.svg" Type="http://schemas.openxmlformats.org/officeDocument/2006/relationships/image"/><Relationship Id="rId5" Target="../media/image33.png" Type="http://schemas.openxmlformats.org/officeDocument/2006/relationships/image"/><Relationship Id="rId6" Target="../media/image34.svg" Type="http://schemas.openxmlformats.org/officeDocument/2006/relationships/image"/><Relationship Id="rId7" Target="../media/image35.png" Type="http://schemas.openxmlformats.org/officeDocument/2006/relationships/image"/><Relationship Id="rId8" Target="../media/image36.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7.jpeg" Type="http://schemas.openxmlformats.org/officeDocument/2006/relationships/image"/><Relationship Id="rId3" Target="../media/image35.png" Type="http://schemas.openxmlformats.org/officeDocument/2006/relationships/image"/><Relationship Id="rId4" Target="../media/image36.svg" Type="http://schemas.openxmlformats.org/officeDocument/2006/relationships/image"/><Relationship Id="rId5" Target="../media/image38.png" Type="http://schemas.openxmlformats.org/officeDocument/2006/relationships/image"/><Relationship Id="rId6" Target="../embeddings/oleObject1.bin" Type="http://schemas.openxmlformats.org/officeDocument/2006/relationships/oleObjec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7.jpeg" Type="http://schemas.openxmlformats.org/officeDocument/2006/relationships/image"/><Relationship Id="rId3" Target="../media/image35.png" Type="http://schemas.openxmlformats.org/officeDocument/2006/relationships/image"/><Relationship Id="rId4" Target="../media/image36.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AF8F0"/>
        </a:solidFill>
      </p:bgPr>
    </p:bg>
    <p:spTree>
      <p:nvGrpSpPr>
        <p:cNvPr id="1" name=""/>
        <p:cNvGrpSpPr/>
        <p:nvPr/>
      </p:nvGrpSpPr>
      <p:grpSpPr>
        <a:xfrm>
          <a:off x="0" y="0"/>
          <a:ext cx="0" cy="0"/>
          <a:chOff x="0" y="0"/>
          <a:chExt cx="0" cy="0"/>
        </a:xfrm>
      </p:grpSpPr>
      <p:sp>
        <p:nvSpPr>
          <p:cNvPr name="Freeform 2" id="2"/>
          <p:cNvSpPr/>
          <p:nvPr/>
        </p:nvSpPr>
        <p:spPr>
          <a:xfrm flipH="false" flipV="false" rot="0">
            <a:off x="7883430" y="-3037040"/>
            <a:ext cx="14235888" cy="10896925"/>
          </a:xfrm>
          <a:custGeom>
            <a:avLst/>
            <a:gdLst/>
            <a:ahLst/>
            <a:cxnLst/>
            <a:rect r="r" b="b" t="t" l="l"/>
            <a:pathLst>
              <a:path h="10896925" w="14235888">
                <a:moveTo>
                  <a:pt x="0" y="0"/>
                </a:moveTo>
                <a:lnTo>
                  <a:pt x="14235888" y="0"/>
                </a:lnTo>
                <a:lnTo>
                  <a:pt x="14235888" y="10896925"/>
                </a:lnTo>
                <a:lnTo>
                  <a:pt x="0" y="10896925"/>
                </a:lnTo>
                <a:lnTo>
                  <a:pt x="0" y="0"/>
                </a:lnTo>
                <a:close/>
              </a:path>
            </a:pathLst>
          </a:custGeom>
          <a:blipFill>
            <a:blip r:embed="rId2">
              <a:alphaModFix amt="4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3516756">
            <a:off x="13268680" y="8375358"/>
            <a:ext cx="5363774" cy="4534827"/>
          </a:xfrm>
          <a:custGeom>
            <a:avLst/>
            <a:gdLst/>
            <a:ahLst/>
            <a:cxnLst/>
            <a:rect r="r" b="b" t="t" l="l"/>
            <a:pathLst>
              <a:path h="4534827" w="5363774">
                <a:moveTo>
                  <a:pt x="0" y="0"/>
                </a:moveTo>
                <a:lnTo>
                  <a:pt x="5363774" y="0"/>
                </a:lnTo>
                <a:lnTo>
                  <a:pt x="5363774" y="4534827"/>
                </a:lnTo>
                <a:lnTo>
                  <a:pt x="0" y="4534827"/>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322145" y="1505402"/>
            <a:ext cx="2097217" cy="4606399"/>
            <a:chOff x="0" y="0"/>
            <a:chExt cx="2796289" cy="6141865"/>
          </a:xfrm>
        </p:grpSpPr>
        <p:sp>
          <p:nvSpPr>
            <p:cNvPr name="Freeform 5" id="5"/>
            <p:cNvSpPr/>
            <p:nvPr/>
          </p:nvSpPr>
          <p:spPr>
            <a:xfrm flipH="false" flipV="false" rot="0">
              <a:off x="0" y="0"/>
              <a:ext cx="2796289" cy="4483846"/>
            </a:xfrm>
            <a:custGeom>
              <a:avLst/>
              <a:gdLst/>
              <a:ahLst/>
              <a:cxnLst/>
              <a:rect r="r" b="b" t="t" l="l"/>
              <a:pathLst>
                <a:path h="4483846" w="2796289">
                  <a:moveTo>
                    <a:pt x="0" y="0"/>
                  </a:moveTo>
                  <a:lnTo>
                    <a:pt x="2796289" y="0"/>
                  </a:lnTo>
                  <a:lnTo>
                    <a:pt x="2796289" y="4483846"/>
                  </a:lnTo>
                  <a:lnTo>
                    <a:pt x="0" y="4483846"/>
                  </a:lnTo>
                  <a:lnTo>
                    <a:pt x="0" y="0"/>
                  </a:lnTo>
                  <a:close/>
                </a:path>
              </a:pathLst>
            </a:custGeom>
            <a:blipFill>
              <a:blip r:embed="rId6">
                <a:alphaModFix amt="50000"/>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0" y="1658020"/>
              <a:ext cx="2796289" cy="4483846"/>
            </a:xfrm>
            <a:custGeom>
              <a:avLst/>
              <a:gdLst/>
              <a:ahLst/>
              <a:cxnLst/>
              <a:rect r="r" b="b" t="t" l="l"/>
              <a:pathLst>
                <a:path h="4483846" w="2796289">
                  <a:moveTo>
                    <a:pt x="0" y="0"/>
                  </a:moveTo>
                  <a:lnTo>
                    <a:pt x="2796289" y="0"/>
                  </a:lnTo>
                  <a:lnTo>
                    <a:pt x="2796289" y="4483845"/>
                  </a:lnTo>
                  <a:lnTo>
                    <a:pt x="0" y="4483845"/>
                  </a:lnTo>
                  <a:lnTo>
                    <a:pt x="0" y="0"/>
                  </a:lnTo>
                  <a:close/>
                </a:path>
              </a:pathLst>
            </a:custGeom>
            <a:blipFill>
              <a:blip r:embed="rId6">
                <a:alphaModFix amt="50000"/>
                <a:extLst>
                  <a:ext uri="{96DAC541-7B7A-43D3-8B79-37D633B846F1}">
                    <asvg:svgBlip xmlns:asvg="http://schemas.microsoft.com/office/drawing/2016/SVG/main" r:embed="rId7"/>
                  </a:ext>
                </a:extLst>
              </a:blip>
              <a:stretch>
                <a:fillRect l="0" t="0" r="0" b="0"/>
              </a:stretch>
            </a:blipFill>
          </p:spPr>
        </p:sp>
      </p:grpSp>
      <p:grpSp>
        <p:nvGrpSpPr>
          <p:cNvPr name="Group 7" id="7"/>
          <p:cNvGrpSpPr/>
          <p:nvPr/>
        </p:nvGrpSpPr>
        <p:grpSpPr>
          <a:xfrm rot="0">
            <a:off x="2551439" y="7618582"/>
            <a:ext cx="4633304" cy="698505"/>
            <a:chOff x="0" y="0"/>
            <a:chExt cx="1149062" cy="173230"/>
          </a:xfrm>
        </p:grpSpPr>
        <p:sp>
          <p:nvSpPr>
            <p:cNvPr name="Freeform 8" id="8"/>
            <p:cNvSpPr/>
            <p:nvPr/>
          </p:nvSpPr>
          <p:spPr>
            <a:xfrm flipH="false" flipV="false" rot="0">
              <a:off x="0" y="0"/>
              <a:ext cx="1149062" cy="173230"/>
            </a:xfrm>
            <a:custGeom>
              <a:avLst/>
              <a:gdLst/>
              <a:ahLst/>
              <a:cxnLst/>
              <a:rect r="r" b="b" t="t" l="l"/>
              <a:pathLst>
                <a:path h="173230" w="1149062">
                  <a:moveTo>
                    <a:pt x="86615" y="0"/>
                  </a:moveTo>
                  <a:lnTo>
                    <a:pt x="1062447" y="0"/>
                  </a:lnTo>
                  <a:cubicBezTo>
                    <a:pt x="1110283" y="0"/>
                    <a:pt x="1149062" y="38779"/>
                    <a:pt x="1149062" y="86615"/>
                  </a:cubicBezTo>
                  <a:lnTo>
                    <a:pt x="1149062" y="86615"/>
                  </a:lnTo>
                  <a:cubicBezTo>
                    <a:pt x="1149062" y="109586"/>
                    <a:pt x="1139936" y="131617"/>
                    <a:pt x="1123693" y="147861"/>
                  </a:cubicBezTo>
                  <a:cubicBezTo>
                    <a:pt x="1107449" y="164104"/>
                    <a:pt x="1085419" y="173230"/>
                    <a:pt x="1062447" y="173230"/>
                  </a:cubicBezTo>
                  <a:lnTo>
                    <a:pt x="86615" y="173230"/>
                  </a:lnTo>
                  <a:cubicBezTo>
                    <a:pt x="63643" y="173230"/>
                    <a:pt x="41612" y="164104"/>
                    <a:pt x="25369" y="147861"/>
                  </a:cubicBezTo>
                  <a:cubicBezTo>
                    <a:pt x="9125" y="131617"/>
                    <a:pt x="0" y="109586"/>
                    <a:pt x="0" y="86615"/>
                  </a:cubicBezTo>
                  <a:lnTo>
                    <a:pt x="0" y="86615"/>
                  </a:lnTo>
                  <a:cubicBezTo>
                    <a:pt x="0" y="63643"/>
                    <a:pt x="9125" y="41612"/>
                    <a:pt x="25369" y="25369"/>
                  </a:cubicBezTo>
                  <a:cubicBezTo>
                    <a:pt x="41612" y="9125"/>
                    <a:pt x="63643" y="0"/>
                    <a:pt x="86615" y="0"/>
                  </a:cubicBezTo>
                  <a:close/>
                </a:path>
              </a:pathLst>
            </a:custGeom>
            <a:solidFill>
              <a:srgbClr val="000000">
                <a:alpha val="0"/>
              </a:srgbClr>
            </a:solidFill>
            <a:ln w="38100" cap="rnd">
              <a:solidFill>
                <a:srgbClr val="007043"/>
              </a:solidFill>
              <a:prstDash val="solid"/>
              <a:round/>
            </a:ln>
          </p:spPr>
        </p:sp>
        <p:sp>
          <p:nvSpPr>
            <p:cNvPr name="TextBox 9" id="9"/>
            <p:cNvSpPr txBox="true"/>
            <p:nvPr/>
          </p:nvSpPr>
          <p:spPr>
            <a:xfrm>
              <a:off x="0" y="-47625"/>
              <a:ext cx="1149062" cy="220855"/>
            </a:xfrm>
            <a:prstGeom prst="rect">
              <a:avLst/>
            </a:prstGeom>
          </p:spPr>
          <p:txBody>
            <a:bodyPr anchor="ctr" rtlCol="false" tIns="50800" lIns="50800" bIns="50800" rIns="50800"/>
            <a:lstStyle/>
            <a:p>
              <a:pPr algn="ctr">
                <a:lnSpc>
                  <a:spcPts val="2940"/>
                </a:lnSpc>
              </a:pPr>
            </a:p>
          </p:txBody>
        </p:sp>
      </p:grpSp>
      <p:sp>
        <p:nvSpPr>
          <p:cNvPr name="TextBox 10" id="10"/>
          <p:cNvSpPr txBox="true"/>
          <p:nvPr/>
        </p:nvSpPr>
        <p:spPr>
          <a:xfrm rot="0">
            <a:off x="2551439" y="2800856"/>
            <a:ext cx="9747787" cy="2044065"/>
          </a:xfrm>
          <a:prstGeom prst="rect">
            <a:avLst/>
          </a:prstGeom>
        </p:spPr>
        <p:txBody>
          <a:bodyPr anchor="t" rtlCol="false" tIns="0" lIns="0" bIns="0" rIns="0">
            <a:spAutoFit/>
          </a:bodyPr>
          <a:lstStyle/>
          <a:p>
            <a:pPr algn="l">
              <a:lnSpc>
                <a:spcPts val="7979"/>
              </a:lnSpc>
            </a:pPr>
            <a:r>
              <a:rPr lang="en-US" b="true" sz="6999" spc="-209">
                <a:solidFill>
                  <a:srgbClr val="007043"/>
                </a:solidFill>
                <a:latin typeface="Barlow Condensed Bold"/>
                <a:ea typeface="Barlow Condensed Bold"/>
                <a:cs typeface="Barlow Condensed Bold"/>
                <a:sym typeface="Barlow Condensed Bold"/>
              </a:rPr>
              <a:t>ANALISIS PERILAKU PELANGGAN MENGGUNAKAN METODE RFM</a:t>
            </a:r>
          </a:p>
        </p:txBody>
      </p:sp>
      <p:sp>
        <p:nvSpPr>
          <p:cNvPr name="TextBox 11" id="11"/>
          <p:cNvSpPr txBox="true"/>
          <p:nvPr/>
        </p:nvSpPr>
        <p:spPr>
          <a:xfrm rot="0">
            <a:off x="2842363" y="7751281"/>
            <a:ext cx="4051456" cy="381503"/>
          </a:xfrm>
          <a:prstGeom prst="rect">
            <a:avLst/>
          </a:prstGeom>
        </p:spPr>
        <p:txBody>
          <a:bodyPr anchor="t" rtlCol="false" tIns="0" lIns="0" bIns="0" rIns="0">
            <a:spAutoFit/>
          </a:bodyPr>
          <a:lstStyle/>
          <a:p>
            <a:pPr algn="ctr">
              <a:lnSpc>
                <a:spcPts val="3122"/>
              </a:lnSpc>
              <a:spcBef>
                <a:spcPct val="0"/>
              </a:spcBef>
            </a:pPr>
            <a:r>
              <a:rPr lang="en-US" b="true" sz="2230">
                <a:solidFill>
                  <a:srgbClr val="38B6FF"/>
                </a:solidFill>
                <a:latin typeface="Inter Semi-Bold"/>
                <a:ea typeface="Inter Semi-Bold"/>
                <a:cs typeface="Inter Semi-Bold"/>
                <a:sym typeface="Inter Semi-Bold"/>
              </a:rPr>
              <a:t>DIBIMBING</a:t>
            </a:r>
            <a:r>
              <a:rPr lang="en-US" b="true" sz="2230">
                <a:solidFill>
                  <a:srgbClr val="38B6FF"/>
                </a:solidFill>
                <a:latin typeface="Inter Semi-Bold"/>
                <a:ea typeface="Inter Semi-Bold"/>
                <a:cs typeface="Inter Semi-Bold"/>
                <a:sym typeface="Inter Semi-Bold"/>
              </a:rPr>
              <a:t>.ID</a:t>
            </a:r>
          </a:p>
        </p:txBody>
      </p:sp>
      <p:sp>
        <p:nvSpPr>
          <p:cNvPr name="TextBox 12" id="12"/>
          <p:cNvSpPr txBox="true"/>
          <p:nvPr/>
        </p:nvSpPr>
        <p:spPr>
          <a:xfrm rot="0">
            <a:off x="2551439" y="5533316"/>
            <a:ext cx="8901365" cy="1099820"/>
          </a:xfrm>
          <a:prstGeom prst="rect">
            <a:avLst/>
          </a:prstGeom>
        </p:spPr>
        <p:txBody>
          <a:bodyPr anchor="t" rtlCol="false" tIns="0" lIns="0" bIns="0" rIns="0">
            <a:spAutoFit/>
          </a:bodyPr>
          <a:lstStyle/>
          <a:p>
            <a:pPr algn="l">
              <a:lnSpc>
                <a:spcPts val="4480"/>
              </a:lnSpc>
              <a:spcBef>
                <a:spcPct val="0"/>
              </a:spcBef>
            </a:pPr>
            <a:r>
              <a:rPr lang="en-US" b="true" sz="3200">
                <a:solidFill>
                  <a:srgbClr val="000000"/>
                </a:solidFill>
                <a:latin typeface="Anantason Condensed Bold"/>
                <a:ea typeface="Anantason Condensed Bold"/>
                <a:cs typeface="Anantason Condensed Bold"/>
                <a:sym typeface="Anantason Condensed Bold"/>
              </a:rPr>
              <a:t>BATCH 32B | BOOTCAMP DATA SCIENCE AND DATA ANALYST</a:t>
            </a:r>
          </a:p>
        </p:txBody>
      </p:sp>
      <p:sp>
        <p:nvSpPr>
          <p:cNvPr name="TextBox 13" id="13"/>
          <p:cNvSpPr txBox="true"/>
          <p:nvPr/>
        </p:nvSpPr>
        <p:spPr>
          <a:xfrm rot="0">
            <a:off x="2551439" y="8479744"/>
            <a:ext cx="4633304" cy="219076"/>
          </a:xfrm>
          <a:prstGeom prst="rect">
            <a:avLst/>
          </a:prstGeom>
        </p:spPr>
        <p:txBody>
          <a:bodyPr anchor="t" rtlCol="false" tIns="0" lIns="0" bIns="0" rIns="0">
            <a:spAutoFit/>
          </a:bodyPr>
          <a:lstStyle/>
          <a:p>
            <a:pPr algn="ctr">
              <a:lnSpc>
                <a:spcPts val="1500"/>
              </a:lnSpc>
            </a:pPr>
            <a:r>
              <a:rPr lang="en-US" sz="1500" spc="73">
                <a:solidFill>
                  <a:srgbClr val="290606"/>
                </a:solidFill>
                <a:latin typeface="Telegraf"/>
                <a:ea typeface="Telegraf"/>
                <a:cs typeface="Telegraf"/>
                <a:sym typeface="Telegraf"/>
              </a:rPr>
              <a:t>WE LEARN FOR THE FUTURE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AF8F0"/>
        </a:solidFill>
      </p:bgPr>
    </p:bg>
    <p:spTree>
      <p:nvGrpSpPr>
        <p:cNvPr id="1" name=""/>
        <p:cNvGrpSpPr/>
        <p:nvPr/>
      </p:nvGrpSpPr>
      <p:grpSpPr>
        <a:xfrm>
          <a:off x="0" y="0"/>
          <a:ext cx="0" cy="0"/>
          <a:chOff x="0" y="0"/>
          <a:chExt cx="0" cy="0"/>
        </a:xfrm>
      </p:grpSpPr>
      <p:sp>
        <p:nvSpPr>
          <p:cNvPr name="AutoShape 2" id="2"/>
          <p:cNvSpPr/>
          <p:nvPr/>
        </p:nvSpPr>
        <p:spPr>
          <a:xfrm>
            <a:off x="0" y="3269387"/>
            <a:ext cx="18288000" cy="0"/>
          </a:xfrm>
          <a:prstGeom prst="line">
            <a:avLst/>
          </a:prstGeom>
          <a:ln cap="flat" w="9525">
            <a:solidFill>
              <a:srgbClr val="A6A6A6"/>
            </a:solidFill>
            <a:prstDash val="solid"/>
            <a:headEnd type="none" len="sm" w="sm"/>
            <a:tailEnd type="none" len="sm" w="sm"/>
          </a:ln>
        </p:spPr>
      </p:sp>
      <p:sp>
        <p:nvSpPr>
          <p:cNvPr name="AutoShape 3" id="3"/>
          <p:cNvSpPr/>
          <p:nvPr/>
        </p:nvSpPr>
        <p:spPr>
          <a:xfrm flipV="true">
            <a:off x="2560569" y="3250337"/>
            <a:ext cx="0" cy="2746787"/>
          </a:xfrm>
          <a:prstGeom prst="line">
            <a:avLst/>
          </a:prstGeom>
          <a:ln cap="flat" w="9525">
            <a:solidFill>
              <a:srgbClr val="A6A6A6"/>
            </a:solidFill>
            <a:prstDash val="solid"/>
            <a:headEnd type="none" len="sm" w="sm"/>
            <a:tailEnd type="none" len="sm" w="sm"/>
          </a:ln>
        </p:spPr>
      </p:sp>
      <p:sp>
        <p:nvSpPr>
          <p:cNvPr name="AutoShape 4" id="4"/>
          <p:cNvSpPr/>
          <p:nvPr/>
        </p:nvSpPr>
        <p:spPr>
          <a:xfrm>
            <a:off x="0" y="5997124"/>
            <a:ext cx="18288000" cy="0"/>
          </a:xfrm>
          <a:prstGeom prst="line">
            <a:avLst/>
          </a:prstGeom>
          <a:ln cap="flat" w="9525">
            <a:solidFill>
              <a:srgbClr val="999898"/>
            </a:solidFill>
            <a:prstDash val="solid"/>
            <a:headEnd type="none" len="sm" w="sm"/>
            <a:tailEnd type="none" len="sm" w="sm"/>
          </a:ln>
        </p:spPr>
      </p:sp>
      <p:sp>
        <p:nvSpPr>
          <p:cNvPr name="Freeform 5" id="5"/>
          <p:cNvSpPr/>
          <p:nvPr/>
        </p:nvSpPr>
        <p:spPr>
          <a:xfrm flipH="false" flipV="false" rot="0">
            <a:off x="-2480107" y="3269387"/>
            <a:ext cx="7017613" cy="7017613"/>
          </a:xfrm>
          <a:custGeom>
            <a:avLst/>
            <a:gdLst/>
            <a:ahLst/>
            <a:cxnLst/>
            <a:rect r="r" b="b" t="t" l="l"/>
            <a:pathLst>
              <a:path h="7017613" w="7017613">
                <a:moveTo>
                  <a:pt x="0" y="0"/>
                </a:moveTo>
                <a:lnTo>
                  <a:pt x="7017614" y="0"/>
                </a:lnTo>
                <a:lnTo>
                  <a:pt x="7017614" y="7017613"/>
                </a:lnTo>
                <a:lnTo>
                  <a:pt x="0" y="7017613"/>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5400000">
            <a:off x="14912789" y="2951813"/>
            <a:ext cx="2097217" cy="3362884"/>
          </a:xfrm>
          <a:custGeom>
            <a:avLst/>
            <a:gdLst/>
            <a:ahLst/>
            <a:cxnLst/>
            <a:rect r="r" b="b" t="t" l="l"/>
            <a:pathLst>
              <a:path h="3362884" w="2097217">
                <a:moveTo>
                  <a:pt x="0" y="0"/>
                </a:moveTo>
                <a:lnTo>
                  <a:pt x="2097217" y="0"/>
                </a:lnTo>
                <a:lnTo>
                  <a:pt x="2097217" y="3362884"/>
                </a:lnTo>
                <a:lnTo>
                  <a:pt x="0" y="3362884"/>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4537507" y="3513115"/>
            <a:ext cx="9903580" cy="2278380"/>
          </a:xfrm>
          <a:prstGeom prst="rect">
            <a:avLst/>
          </a:prstGeom>
        </p:spPr>
        <p:txBody>
          <a:bodyPr anchor="t" rtlCol="false" tIns="0" lIns="0" bIns="0" rIns="0">
            <a:spAutoFit/>
          </a:bodyPr>
          <a:lstStyle/>
          <a:p>
            <a:pPr algn="ctr">
              <a:lnSpc>
                <a:spcPts val="8969"/>
              </a:lnSpc>
            </a:pPr>
            <a:r>
              <a:rPr lang="en-US" b="true" sz="7800" spc="-234">
                <a:solidFill>
                  <a:srgbClr val="007043"/>
                </a:solidFill>
                <a:latin typeface="Anantason Condensed Bold"/>
                <a:ea typeface="Anantason Condensed Bold"/>
                <a:cs typeface="Anantason Condensed Bold"/>
                <a:sym typeface="Anantason Condensed Bold"/>
              </a:rPr>
              <a:t>EKSPLORASI DATA ANALISIS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AF8F0"/>
        </a:solidFill>
      </p:bgPr>
    </p:bg>
    <p:spTree>
      <p:nvGrpSpPr>
        <p:cNvPr id="1" name=""/>
        <p:cNvGrpSpPr/>
        <p:nvPr/>
      </p:nvGrpSpPr>
      <p:grpSpPr>
        <a:xfrm>
          <a:off x="0" y="0"/>
          <a:ext cx="0" cy="0"/>
          <a:chOff x="0" y="0"/>
          <a:chExt cx="0" cy="0"/>
        </a:xfrm>
      </p:grpSpPr>
      <p:sp>
        <p:nvSpPr>
          <p:cNvPr name="Freeform 2" id="2"/>
          <p:cNvSpPr/>
          <p:nvPr/>
        </p:nvSpPr>
        <p:spPr>
          <a:xfrm flipH="false" flipV="false" rot="0">
            <a:off x="-1756525" y="8339864"/>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8412911" y="2356168"/>
            <a:ext cx="8846389" cy="5574664"/>
            <a:chOff x="0" y="0"/>
            <a:chExt cx="2473047" cy="1558422"/>
          </a:xfrm>
        </p:grpSpPr>
        <p:sp>
          <p:nvSpPr>
            <p:cNvPr name="Freeform 4" id="4"/>
            <p:cNvSpPr/>
            <p:nvPr/>
          </p:nvSpPr>
          <p:spPr>
            <a:xfrm flipH="false" flipV="false" rot="0">
              <a:off x="0" y="0"/>
              <a:ext cx="2473047" cy="1558422"/>
            </a:xfrm>
            <a:custGeom>
              <a:avLst/>
              <a:gdLst/>
              <a:ahLst/>
              <a:cxnLst/>
              <a:rect r="r" b="b" t="t" l="l"/>
              <a:pathLst>
                <a:path h="1558422" w="2473047">
                  <a:moveTo>
                    <a:pt x="44633" y="0"/>
                  </a:moveTo>
                  <a:lnTo>
                    <a:pt x="2428414" y="0"/>
                  </a:lnTo>
                  <a:cubicBezTo>
                    <a:pt x="2440251" y="0"/>
                    <a:pt x="2451604" y="4702"/>
                    <a:pt x="2459974" y="13073"/>
                  </a:cubicBezTo>
                  <a:cubicBezTo>
                    <a:pt x="2468344" y="21443"/>
                    <a:pt x="2473047" y="32795"/>
                    <a:pt x="2473047" y="44633"/>
                  </a:cubicBezTo>
                  <a:lnTo>
                    <a:pt x="2473047" y="1513789"/>
                  </a:lnTo>
                  <a:cubicBezTo>
                    <a:pt x="2473047" y="1538439"/>
                    <a:pt x="2453064" y="1558422"/>
                    <a:pt x="2428414" y="1558422"/>
                  </a:cubicBezTo>
                  <a:lnTo>
                    <a:pt x="44633" y="1558422"/>
                  </a:lnTo>
                  <a:cubicBezTo>
                    <a:pt x="32795" y="1558422"/>
                    <a:pt x="21443" y="1553720"/>
                    <a:pt x="13073" y="1545349"/>
                  </a:cubicBezTo>
                  <a:cubicBezTo>
                    <a:pt x="4702" y="1536979"/>
                    <a:pt x="0" y="1525626"/>
                    <a:pt x="0" y="1513789"/>
                  </a:cubicBezTo>
                  <a:lnTo>
                    <a:pt x="0" y="44633"/>
                  </a:lnTo>
                  <a:cubicBezTo>
                    <a:pt x="0" y="32795"/>
                    <a:pt x="4702" y="21443"/>
                    <a:pt x="13073" y="13073"/>
                  </a:cubicBezTo>
                  <a:cubicBezTo>
                    <a:pt x="21443" y="4702"/>
                    <a:pt x="32795" y="0"/>
                    <a:pt x="44633" y="0"/>
                  </a:cubicBezTo>
                  <a:close/>
                </a:path>
              </a:pathLst>
            </a:custGeom>
            <a:solidFill>
              <a:srgbClr val="EDEBE6"/>
            </a:solidFill>
          </p:spPr>
        </p:sp>
        <p:sp>
          <p:nvSpPr>
            <p:cNvPr name="TextBox 5" id="5"/>
            <p:cNvSpPr txBox="true"/>
            <p:nvPr/>
          </p:nvSpPr>
          <p:spPr>
            <a:xfrm>
              <a:off x="0" y="-66675"/>
              <a:ext cx="2473047" cy="1625097"/>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10877218" y="2489042"/>
            <a:ext cx="3917776" cy="571160"/>
            <a:chOff x="0" y="0"/>
            <a:chExt cx="1095231" cy="159670"/>
          </a:xfrm>
        </p:grpSpPr>
        <p:sp>
          <p:nvSpPr>
            <p:cNvPr name="Freeform 7" id="7"/>
            <p:cNvSpPr/>
            <p:nvPr/>
          </p:nvSpPr>
          <p:spPr>
            <a:xfrm flipH="false" flipV="false" rot="0">
              <a:off x="0" y="0"/>
              <a:ext cx="1095232" cy="159670"/>
            </a:xfrm>
            <a:custGeom>
              <a:avLst/>
              <a:gdLst/>
              <a:ahLst/>
              <a:cxnLst/>
              <a:rect r="r" b="b" t="t" l="l"/>
              <a:pathLst>
                <a:path h="159670" w="1095232">
                  <a:moveTo>
                    <a:pt x="79835" y="0"/>
                  </a:moveTo>
                  <a:lnTo>
                    <a:pt x="1015396" y="0"/>
                  </a:lnTo>
                  <a:cubicBezTo>
                    <a:pt x="1036570" y="0"/>
                    <a:pt x="1056876" y="8411"/>
                    <a:pt x="1071848" y="23383"/>
                  </a:cubicBezTo>
                  <a:cubicBezTo>
                    <a:pt x="1086820" y="38355"/>
                    <a:pt x="1095232" y="58661"/>
                    <a:pt x="1095232" y="79835"/>
                  </a:cubicBezTo>
                  <a:lnTo>
                    <a:pt x="1095232" y="79835"/>
                  </a:lnTo>
                  <a:cubicBezTo>
                    <a:pt x="1095232" y="123927"/>
                    <a:pt x="1059488" y="159670"/>
                    <a:pt x="1015396" y="159670"/>
                  </a:cubicBezTo>
                  <a:lnTo>
                    <a:pt x="79835" y="159670"/>
                  </a:lnTo>
                  <a:cubicBezTo>
                    <a:pt x="35743" y="159670"/>
                    <a:pt x="0" y="123927"/>
                    <a:pt x="0" y="79835"/>
                  </a:cubicBezTo>
                  <a:lnTo>
                    <a:pt x="0" y="79835"/>
                  </a:lnTo>
                  <a:cubicBezTo>
                    <a:pt x="0" y="35743"/>
                    <a:pt x="35743" y="0"/>
                    <a:pt x="79835" y="0"/>
                  </a:cubicBezTo>
                  <a:close/>
                </a:path>
              </a:pathLst>
            </a:custGeom>
            <a:solidFill>
              <a:srgbClr val="007043"/>
            </a:solidFill>
          </p:spPr>
        </p:sp>
        <p:sp>
          <p:nvSpPr>
            <p:cNvPr name="TextBox 8" id="8"/>
            <p:cNvSpPr txBox="true"/>
            <p:nvPr/>
          </p:nvSpPr>
          <p:spPr>
            <a:xfrm>
              <a:off x="0" y="-76200"/>
              <a:ext cx="1095231" cy="235870"/>
            </a:xfrm>
            <a:prstGeom prst="rect">
              <a:avLst/>
            </a:prstGeom>
          </p:spPr>
          <p:txBody>
            <a:bodyPr anchor="ctr" rtlCol="false" tIns="50800" lIns="50800" bIns="50800" rIns="50800"/>
            <a:lstStyle/>
            <a:p>
              <a:pPr algn="ctr">
                <a:lnSpc>
                  <a:spcPts val="3359"/>
                </a:lnSpc>
              </a:pPr>
              <a:r>
                <a:rPr lang="en-US" b="true" sz="2400">
                  <a:solidFill>
                    <a:srgbClr val="FFFFFF"/>
                  </a:solidFill>
                  <a:latin typeface="Telegraf Bold"/>
                  <a:ea typeface="Telegraf Bold"/>
                  <a:cs typeface="Telegraf Bold"/>
                  <a:sym typeface="Telegraf Bold"/>
                </a:rPr>
                <a:t>Insight Distribusi Data:</a:t>
              </a:r>
            </a:p>
          </p:txBody>
        </p:sp>
      </p:grpSp>
      <p:sp>
        <p:nvSpPr>
          <p:cNvPr name="Freeform 9" id="9"/>
          <p:cNvSpPr/>
          <p:nvPr/>
        </p:nvSpPr>
        <p:spPr>
          <a:xfrm flipH="false" flipV="false" rot="0">
            <a:off x="1028700" y="2375795"/>
            <a:ext cx="7334693" cy="5535410"/>
          </a:xfrm>
          <a:custGeom>
            <a:avLst/>
            <a:gdLst/>
            <a:ahLst/>
            <a:cxnLst/>
            <a:rect r="r" b="b" t="t" l="l"/>
            <a:pathLst>
              <a:path h="5535410" w="7334693">
                <a:moveTo>
                  <a:pt x="0" y="0"/>
                </a:moveTo>
                <a:lnTo>
                  <a:pt x="7334693" y="0"/>
                </a:lnTo>
                <a:lnTo>
                  <a:pt x="7334693" y="5535410"/>
                </a:lnTo>
                <a:lnTo>
                  <a:pt x="0" y="5535410"/>
                </a:lnTo>
                <a:lnTo>
                  <a:pt x="0" y="0"/>
                </a:lnTo>
                <a:close/>
              </a:path>
            </a:pathLst>
          </a:custGeom>
          <a:blipFill>
            <a:blip r:embed="rId4"/>
            <a:stretch>
              <a:fillRect l="-1241" t="-780" r="-849" b="0"/>
            </a:stretch>
          </a:blipFill>
        </p:spPr>
      </p:sp>
      <p:sp>
        <p:nvSpPr>
          <p:cNvPr name="TextBox 10" id="10"/>
          <p:cNvSpPr txBox="true"/>
          <p:nvPr/>
        </p:nvSpPr>
        <p:spPr>
          <a:xfrm rot="0">
            <a:off x="8556957" y="3357513"/>
            <a:ext cx="8040644" cy="4219575"/>
          </a:xfrm>
          <a:prstGeom prst="rect">
            <a:avLst/>
          </a:prstGeom>
        </p:spPr>
        <p:txBody>
          <a:bodyPr anchor="t" rtlCol="false" tIns="0" lIns="0" bIns="0" rIns="0">
            <a:spAutoFit/>
          </a:bodyPr>
          <a:lstStyle/>
          <a:p>
            <a:pPr algn="just" marL="431801" indent="-215900" lvl="1">
              <a:lnSpc>
                <a:spcPts val="3000"/>
              </a:lnSpc>
              <a:buFont typeface="Arial"/>
              <a:buChar char="•"/>
            </a:pPr>
            <a:r>
              <a:rPr lang="en-US" sz="2000" spc="98">
                <a:solidFill>
                  <a:srgbClr val="290606"/>
                </a:solidFill>
                <a:latin typeface="Arial"/>
                <a:ea typeface="Arial"/>
                <a:cs typeface="Arial"/>
                <a:sym typeface="Arial"/>
              </a:rPr>
              <a:t>Variabel data seperti Quantity, Unit Price, Age, Total Purchases, Price, dan Acquisition Cost memiliki distribusi yang cukup merata, mencerminkan keragaman pelanggan dan transaksi.</a:t>
            </a:r>
          </a:p>
          <a:p>
            <a:pPr algn="just" marL="431801" indent="-215900" lvl="1">
              <a:lnSpc>
                <a:spcPts val="3000"/>
              </a:lnSpc>
              <a:buFont typeface="Arial"/>
              <a:buChar char="•"/>
            </a:pPr>
            <a:r>
              <a:rPr lang="en-US" sz="2000" spc="98">
                <a:solidFill>
                  <a:srgbClr val="290606"/>
                </a:solidFill>
                <a:latin typeface="Arial"/>
                <a:ea typeface="Arial"/>
                <a:cs typeface="Arial"/>
                <a:sym typeface="Arial"/>
              </a:rPr>
              <a:t>Recency rendah pada mayoritas pelanggan menunjukkan mereka adalah pelanggan baru — peluang besar untuk membangun loyalitas.</a:t>
            </a:r>
          </a:p>
          <a:p>
            <a:pPr algn="just" marL="431801" indent="-215900" lvl="1">
              <a:lnSpc>
                <a:spcPts val="3000"/>
              </a:lnSpc>
              <a:buFont typeface="Arial"/>
              <a:buChar char="•"/>
            </a:pPr>
            <a:r>
              <a:rPr lang="en-US" sz="2000" spc="98">
                <a:solidFill>
                  <a:srgbClr val="290606"/>
                </a:solidFill>
                <a:latin typeface="Arial"/>
                <a:ea typeface="Arial"/>
                <a:cs typeface="Arial"/>
                <a:sym typeface="Arial"/>
              </a:rPr>
              <a:t>Frequency terpusat pada kisaran </a:t>
            </a:r>
            <a:r>
              <a:rPr lang="en-US" b="true" sz="2000" spc="98">
                <a:solidFill>
                  <a:srgbClr val="290606"/>
                </a:solidFill>
                <a:latin typeface="Arial Bold"/>
                <a:ea typeface="Arial Bold"/>
                <a:cs typeface="Arial Bold"/>
                <a:sym typeface="Arial Bold"/>
              </a:rPr>
              <a:t>18–24</a:t>
            </a:r>
            <a:r>
              <a:rPr lang="en-US" sz="2000" spc="98">
                <a:solidFill>
                  <a:srgbClr val="290606"/>
                </a:solidFill>
                <a:latin typeface="Arial"/>
                <a:ea typeface="Arial"/>
                <a:cs typeface="Arial"/>
                <a:sym typeface="Arial"/>
              </a:rPr>
              <a:t> transaksi per pelanggan.</a:t>
            </a:r>
          </a:p>
          <a:p>
            <a:pPr algn="just" marL="431801" indent="-215900" lvl="1">
              <a:lnSpc>
                <a:spcPts val="3000"/>
              </a:lnSpc>
              <a:buFont typeface="Arial"/>
              <a:buChar char="•"/>
            </a:pPr>
            <a:r>
              <a:rPr lang="en-US" sz="2000" spc="98">
                <a:solidFill>
                  <a:srgbClr val="290606"/>
                </a:solidFill>
                <a:latin typeface="Arial"/>
                <a:ea typeface="Arial"/>
                <a:cs typeface="Arial"/>
                <a:sym typeface="Arial"/>
              </a:rPr>
              <a:t>Monetary sebagian besar berada di kisaran </a:t>
            </a:r>
            <a:r>
              <a:rPr lang="en-US" b="true" sz="2000" spc="98">
                <a:solidFill>
                  <a:srgbClr val="290606"/>
                </a:solidFill>
                <a:latin typeface="Arial Bold"/>
                <a:ea typeface="Arial Bold"/>
                <a:cs typeface="Arial Bold"/>
                <a:sym typeface="Arial Bold"/>
              </a:rPr>
              <a:t>400k–600k</a:t>
            </a:r>
            <a:r>
              <a:rPr lang="en-US" sz="2000" spc="98">
                <a:solidFill>
                  <a:srgbClr val="290606"/>
                </a:solidFill>
                <a:latin typeface="Arial"/>
                <a:ea typeface="Arial"/>
                <a:cs typeface="Arial"/>
                <a:sym typeface="Arial"/>
              </a:rPr>
              <a:t>, menandakan basis pelanggan dengan nilai belanja stabil.</a:t>
            </a:r>
          </a:p>
        </p:txBody>
      </p:sp>
      <p:sp>
        <p:nvSpPr>
          <p:cNvPr name="TextBox 11" id="11"/>
          <p:cNvSpPr txBox="true"/>
          <p:nvPr/>
        </p:nvSpPr>
        <p:spPr>
          <a:xfrm rot="0">
            <a:off x="1028700" y="605958"/>
            <a:ext cx="16336463" cy="1035050"/>
          </a:xfrm>
          <a:prstGeom prst="rect">
            <a:avLst/>
          </a:prstGeom>
        </p:spPr>
        <p:txBody>
          <a:bodyPr anchor="t" rtlCol="false" tIns="0" lIns="0" bIns="0" rIns="0">
            <a:spAutoFit/>
          </a:bodyPr>
          <a:lstStyle/>
          <a:p>
            <a:pPr algn="l">
              <a:lnSpc>
                <a:spcPts val="8049"/>
              </a:lnSpc>
            </a:pPr>
            <a:r>
              <a:rPr lang="en-US" b="true" sz="6999" spc="-209">
                <a:solidFill>
                  <a:srgbClr val="007043"/>
                </a:solidFill>
                <a:latin typeface="Anantason Condensed Bold"/>
                <a:ea typeface="Anantason Condensed Bold"/>
                <a:cs typeface="Anantason Condensed Bold"/>
                <a:sym typeface="Anantason Condensed Bold"/>
              </a:rPr>
              <a:t>ANALISIS DISTRIBUSI VARIABEL</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AF8F0"/>
        </a:solidFill>
      </p:bgPr>
    </p:bg>
    <p:spTree>
      <p:nvGrpSpPr>
        <p:cNvPr id="1" name=""/>
        <p:cNvGrpSpPr/>
        <p:nvPr/>
      </p:nvGrpSpPr>
      <p:grpSpPr>
        <a:xfrm>
          <a:off x="0" y="0"/>
          <a:ext cx="0" cy="0"/>
          <a:chOff x="0" y="0"/>
          <a:chExt cx="0" cy="0"/>
        </a:xfrm>
      </p:grpSpPr>
      <p:sp>
        <p:nvSpPr>
          <p:cNvPr name="Freeform 2" id="2"/>
          <p:cNvSpPr/>
          <p:nvPr/>
        </p:nvSpPr>
        <p:spPr>
          <a:xfrm flipH="false" flipV="false" rot="0">
            <a:off x="15977895" y="-1480017"/>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8117701" y="2550257"/>
            <a:ext cx="8431254" cy="4461259"/>
            <a:chOff x="0" y="0"/>
            <a:chExt cx="2473047" cy="1308572"/>
          </a:xfrm>
        </p:grpSpPr>
        <p:sp>
          <p:nvSpPr>
            <p:cNvPr name="Freeform 4" id="4"/>
            <p:cNvSpPr/>
            <p:nvPr/>
          </p:nvSpPr>
          <p:spPr>
            <a:xfrm flipH="false" flipV="false" rot="0">
              <a:off x="0" y="0"/>
              <a:ext cx="2473047" cy="1308572"/>
            </a:xfrm>
            <a:custGeom>
              <a:avLst/>
              <a:gdLst/>
              <a:ahLst/>
              <a:cxnLst/>
              <a:rect r="r" b="b" t="t" l="l"/>
              <a:pathLst>
                <a:path h="1308572" w="2473047">
                  <a:moveTo>
                    <a:pt x="46830" y="0"/>
                  </a:moveTo>
                  <a:lnTo>
                    <a:pt x="2426216" y="0"/>
                  </a:lnTo>
                  <a:cubicBezTo>
                    <a:pt x="2452080" y="0"/>
                    <a:pt x="2473047" y="20967"/>
                    <a:pt x="2473047" y="46830"/>
                  </a:cubicBezTo>
                  <a:lnTo>
                    <a:pt x="2473047" y="1261742"/>
                  </a:lnTo>
                  <a:cubicBezTo>
                    <a:pt x="2473047" y="1287605"/>
                    <a:pt x="2452080" y="1308572"/>
                    <a:pt x="2426216" y="1308572"/>
                  </a:cubicBezTo>
                  <a:lnTo>
                    <a:pt x="46830" y="1308572"/>
                  </a:lnTo>
                  <a:cubicBezTo>
                    <a:pt x="20967" y="1308572"/>
                    <a:pt x="0" y="1287605"/>
                    <a:pt x="0" y="1261742"/>
                  </a:cubicBezTo>
                  <a:lnTo>
                    <a:pt x="0" y="46830"/>
                  </a:lnTo>
                  <a:cubicBezTo>
                    <a:pt x="0" y="20967"/>
                    <a:pt x="20967" y="0"/>
                    <a:pt x="46830" y="0"/>
                  </a:cubicBezTo>
                  <a:close/>
                </a:path>
              </a:pathLst>
            </a:custGeom>
            <a:solidFill>
              <a:srgbClr val="EDEBE6"/>
            </a:solidFill>
          </p:spPr>
        </p:sp>
        <p:sp>
          <p:nvSpPr>
            <p:cNvPr name="TextBox 5" id="5"/>
            <p:cNvSpPr txBox="true"/>
            <p:nvPr/>
          </p:nvSpPr>
          <p:spPr>
            <a:xfrm>
              <a:off x="0" y="-66675"/>
              <a:ext cx="2473047" cy="1375247"/>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9516271" y="2748466"/>
            <a:ext cx="5634115" cy="673004"/>
            <a:chOff x="0" y="0"/>
            <a:chExt cx="1652593" cy="197405"/>
          </a:xfrm>
        </p:grpSpPr>
        <p:sp>
          <p:nvSpPr>
            <p:cNvPr name="Freeform 7" id="7"/>
            <p:cNvSpPr/>
            <p:nvPr/>
          </p:nvSpPr>
          <p:spPr>
            <a:xfrm flipH="false" flipV="false" rot="0">
              <a:off x="0" y="0"/>
              <a:ext cx="1652593" cy="197405"/>
            </a:xfrm>
            <a:custGeom>
              <a:avLst/>
              <a:gdLst/>
              <a:ahLst/>
              <a:cxnLst/>
              <a:rect r="r" b="b" t="t" l="l"/>
              <a:pathLst>
                <a:path h="197405" w="1652593">
                  <a:moveTo>
                    <a:pt x="70080" y="0"/>
                  </a:moveTo>
                  <a:lnTo>
                    <a:pt x="1582513" y="0"/>
                  </a:lnTo>
                  <a:cubicBezTo>
                    <a:pt x="1601099" y="0"/>
                    <a:pt x="1618924" y="7383"/>
                    <a:pt x="1632067" y="20526"/>
                  </a:cubicBezTo>
                  <a:cubicBezTo>
                    <a:pt x="1645209" y="33668"/>
                    <a:pt x="1652593" y="51494"/>
                    <a:pt x="1652593" y="70080"/>
                  </a:cubicBezTo>
                  <a:lnTo>
                    <a:pt x="1652593" y="127325"/>
                  </a:lnTo>
                  <a:cubicBezTo>
                    <a:pt x="1652593" y="145911"/>
                    <a:pt x="1645209" y="163736"/>
                    <a:pt x="1632067" y="176879"/>
                  </a:cubicBezTo>
                  <a:cubicBezTo>
                    <a:pt x="1618924" y="190021"/>
                    <a:pt x="1601099" y="197405"/>
                    <a:pt x="1582513" y="197405"/>
                  </a:cubicBezTo>
                  <a:lnTo>
                    <a:pt x="70080" y="197405"/>
                  </a:lnTo>
                  <a:cubicBezTo>
                    <a:pt x="51494" y="197405"/>
                    <a:pt x="33668" y="190021"/>
                    <a:pt x="20526" y="176879"/>
                  </a:cubicBezTo>
                  <a:cubicBezTo>
                    <a:pt x="7383" y="163736"/>
                    <a:pt x="0" y="145911"/>
                    <a:pt x="0" y="127325"/>
                  </a:cubicBezTo>
                  <a:lnTo>
                    <a:pt x="0" y="70080"/>
                  </a:lnTo>
                  <a:cubicBezTo>
                    <a:pt x="0" y="51494"/>
                    <a:pt x="7383" y="33668"/>
                    <a:pt x="20526" y="20526"/>
                  </a:cubicBezTo>
                  <a:cubicBezTo>
                    <a:pt x="33668" y="7383"/>
                    <a:pt x="51494" y="0"/>
                    <a:pt x="70080" y="0"/>
                  </a:cubicBezTo>
                  <a:close/>
                </a:path>
              </a:pathLst>
            </a:custGeom>
            <a:solidFill>
              <a:srgbClr val="007043"/>
            </a:solidFill>
          </p:spPr>
        </p:sp>
        <p:sp>
          <p:nvSpPr>
            <p:cNvPr name="TextBox 8" id="8"/>
            <p:cNvSpPr txBox="true"/>
            <p:nvPr/>
          </p:nvSpPr>
          <p:spPr>
            <a:xfrm>
              <a:off x="0" y="-76200"/>
              <a:ext cx="1652593" cy="273605"/>
            </a:xfrm>
            <a:prstGeom prst="rect">
              <a:avLst/>
            </a:prstGeom>
          </p:spPr>
          <p:txBody>
            <a:bodyPr anchor="ctr" rtlCol="false" tIns="50800" lIns="50800" bIns="50800" rIns="50800"/>
            <a:lstStyle/>
            <a:p>
              <a:pPr algn="ctr">
                <a:lnSpc>
                  <a:spcPts val="2940"/>
                </a:lnSpc>
              </a:pPr>
              <a:r>
                <a:rPr lang="en-US" b="true" sz="2100">
                  <a:solidFill>
                    <a:srgbClr val="FFFFFF"/>
                  </a:solidFill>
                  <a:latin typeface="Telegraf Bold"/>
                  <a:ea typeface="Telegraf Bold"/>
                  <a:cs typeface="Telegraf Bold"/>
                  <a:sym typeface="Telegraf Bold"/>
                </a:rPr>
                <a:t>Insight Top 5 Products by Sales Value :</a:t>
              </a:r>
            </a:p>
          </p:txBody>
        </p:sp>
      </p:grpSp>
      <p:sp>
        <p:nvSpPr>
          <p:cNvPr name="Freeform 9" id="9"/>
          <p:cNvSpPr/>
          <p:nvPr/>
        </p:nvSpPr>
        <p:spPr>
          <a:xfrm flipH="false" flipV="false" rot="0">
            <a:off x="1028700" y="2749851"/>
            <a:ext cx="6812699" cy="4062072"/>
          </a:xfrm>
          <a:custGeom>
            <a:avLst/>
            <a:gdLst/>
            <a:ahLst/>
            <a:cxnLst/>
            <a:rect r="r" b="b" t="t" l="l"/>
            <a:pathLst>
              <a:path h="4062072" w="6812699">
                <a:moveTo>
                  <a:pt x="0" y="0"/>
                </a:moveTo>
                <a:lnTo>
                  <a:pt x="6812699" y="0"/>
                </a:lnTo>
                <a:lnTo>
                  <a:pt x="6812699" y="4062072"/>
                </a:lnTo>
                <a:lnTo>
                  <a:pt x="0" y="4062072"/>
                </a:lnTo>
                <a:lnTo>
                  <a:pt x="0" y="0"/>
                </a:lnTo>
                <a:close/>
              </a:path>
            </a:pathLst>
          </a:custGeom>
          <a:blipFill>
            <a:blip r:embed="rId4"/>
            <a:stretch>
              <a:fillRect l="0" t="0" r="0" b="0"/>
            </a:stretch>
          </a:blipFill>
        </p:spPr>
      </p:sp>
      <p:sp>
        <p:nvSpPr>
          <p:cNvPr name="TextBox 10" id="10"/>
          <p:cNvSpPr txBox="true"/>
          <p:nvPr/>
        </p:nvSpPr>
        <p:spPr>
          <a:xfrm rot="0">
            <a:off x="8254987" y="3509221"/>
            <a:ext cx="7663320" cy="2897084"/>
          </a:xfrm>
          <a:prstGeom prst="rect">
            <a:avLst/>
          </a:prstGeom>
        </p:spPr>
        <p:txBody>
          <a:bodyPr anchor="t" rtlCol="false" tIns="0" lIns="0" bIns="0" rIns="0">
            <a:spAutoFit/>
          </a:bodyPr>
          <a:lstStyle/>
          <a:p>
            <a:pPr algn="just" marL="407104" indent="-203552" lvl="1">
              <a:lnSpc>
                <a:spcPts val="2828"/>
              </a:lnSpc>
              <a:buFont typeface="Arial"/>
              <a:buChar char="•"/>
            </a:pPr>
            <a:r>
              <a:rPr lang="en-US" sz="1885" spc="92">
                <a:solidFill>
                  <a:srgbClr val="290606"/>
                </a:solidFill>
                <a:latin typeface="Arial"/>
                <a:ea typeface="Arial"/>
                <a:cs typeface="Arial"/>
                <a:sym typeface="Arial"/>
              </a:rPr>
              <a:t>Modi mendominasi total nilai penjualan, menunjukkan kontribusi signifikan terhadap pendapatan dan layak untuk diprioritaskan dalam strategi pemasaran.</a:t>
            </a:r>
          </a:p>
          <a:p>
            <a:pPr algn="just" marL="407104" indent="-203552" lvl="1">
              <a:lnSpc>
                <a:spcPts val="2828"/>
              </a:lnSpc>
              <a:buFont typeface="Arial"/>
              <a:buChar char="•"/>
            </a:pPr>
            <a:r>
              <a:rPr lang="en-US" sz="1885" spc="92">
                <a:solidFill>
                  <a:srgbClr val="290606"/>
                </a:solidFill>
                <a:latin typeface="Arial"/>
                <a:ea typeface="Arial"/>
                <a:cs typeface="Arial"/>
                <a:sym typeface="Arial"/>
              </a:rPr>
              <a:t>Adipisci, Hic, dan Id memiliki nilai penjualan yang berdekatan, menunjukkan persaingan ketat di segmen ini.</a:t>
            </a:r>
          </a:p>
          <a:p>
            <a:pPr algn="just" marL="407104" indent="-203552" lvl="1">
              <a:lnSpc>
                <a:spcPts val="2828"/>
              </a:lnSpc>
              <a:buFont typeface="Arial"/>
              <a:buChar char="•"/>
            </a:pPr>
            <a:r>
              <a:rPr lang="en-US" sz="1885" spc="92">
                <a:solidFill>
                  <a:srgbClr val="290606"/>
                </a:solidFill>
                <a:latin typeface="Arial"/>
                <a:ea typeface="Arial"/>
                <a:cs typeface="Arial"/>
                <a:sym typeface="Arial"/>
              </a:rPr>
              <a:t>Enim berada di posisi kelima dengan selisih cukup jauh dari puncak, sehingga berpotensi ditingkatkan melalui kampanye promosi atau penawaran khusus.</a:t>
            </a:r>
          </a:p>
        </p:txBody>
      </p:sp>
      <p:sp>
        <p:nvSpPr>
          <p:cNvPr name="TextBox 11" id="11"/>
          <p:cNvSpPr txBox="true"/>
          <p:nvPr/>
        </p:nvSpPr>
        <p:spPr>
          <a:xfrm rot="0">
            <a:off x="1028700" y="605958"/>
            <a:ext cx="12253161" cy="1035050"/>
          </a:xfrm>
          <a:prstGeom prst="rect">
            <a:avLst/>
          </a:prstGeom>
        </p:spPr>
        <p:txBody>
          <a:bodyPr anchor="t" rtlCol="false" tIns="0" lIns="0" bIns="0" rIns="0">
            <a:spAutoFit/>
          </a:bodyPr>
          <a:lstStyle/>
          <a:p>
            <a:pPr algn="l">
              <a:lnSpc>
                <a:spcPts val="8049"/>
              </a:lnSpc>
            </a:pPr>
            <a:r>
              <a:rPr lang="en-US" b="true" sz="6999" spc="-209">
                <a:solidFill>
                  <a:srgbClr val="007043"/>
                </a:solidFill>
                <a:latin typeface="Anantason Condensed Bold"/>
                <a:ea typeface="Anantason Condensed Bold"/>
                <a:cs typeface="Anantason Condensed Bold"/>
                <a:sym typeface="Anantason Condensed Bold"/>
              </a:rPr>
              <a:t>TOP PRODUCTS ANALYSIS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AF8F0"/>
        </a:solidFill>
      </p:bgPr>
    </p:bg>
    <p:spTree>
      <p:nvGrpSpPr>
        <p:cNvPr id="1" name=""/>
        <p:cNvGrpSpPr/>
        <p:nvPr/>
      </p:nvGrpSpPr>
      <p:grpSpPr>
        <a:xfrm>
          <a:off x="0" y="0"/>
          <a:ext cx="0" cy="0"/>
          <a:chOff x="0" y="0"/>
          <a:chExt cx="0" cy="0"/>
        </a:xfrm>
      </p:grpSpPr>
      <p:sp>
        <p:nvSpPr>
          <p:cNvPr name="Freeform 2" id="2"/>
          <p:cNvSpPr/>
          <p:nvPr/>
        </p:nvSpPr>
        <p:spPr>
          <a:xfrm flipH="false" flipV="false" rot="0">
            <a:off x="15977895" y="-1480017"/>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8286145" y="2399561"/>
            <a:ext cx="8734275" cy="4614051"/>
            <a:chOff x="0" y="0"/>
            <a:chExt cx="2473047" cy="1306435"/>
          </a:xfrm>
        </p:grpSpPr>
        <p:sp>
          <p:nvSpPr>
            <p:cNvPr name="Freeform 4" id="4"/>
            <p:cNvSpPr/>
            <p:nvPr/>
          </p:nvSpPr>
          <p:spPr>
            <a:xfrm flipH="false" flipV="false" rot="0">
              <a:off x="0" y="0"/>
              <a:ext cx="2473047" cy="1306435"/>
            </a:xfrm>
            <a:custGeom>
              <a:avLst/>
              <a:gdLst/>
              <a:ahLst/>
              <a:cxnLst/>
              <a:rect r="r" b="b" t="t" l="l"/>
              <a:pathLst>
                <a:path h="1306435" w="2473047">
                  <a:moveTo>
                    <a:pt x="45206" y="0"/>
                  </a:moveTo>
                  <a:lnTo>
                    <a:pt x="2427841" y="0"/>
                  </a:lnTo>
                  <a:cubicBezTo>
                    <a:pt x="2439830" y="0"/>
                    <a:pt x="2451329" y="4763"/>
                    <a:pt x="2459806" y="13240"/>
                  </a:cubicBezTo>
                  <a:cubicBezTo>
                    <a:pt x="2468284" y="21718"/>
                    <a:pt x="2473047" y="33216"/>
                    <a:pt x="2473047" y="45206"/>
                  </a:cubicBezTo>
                  <a:lnTo>
                    <a:pt x="2473047" y="1261230"/>
                  </a:lnTo>
                  <a:cubicBezTo>
                    <a:pt x="2473047" y="1273219"/>
                    <a:pt x="2468284" y="1284717"/>
                    <a:pt x="2459806" y="1293195"/>
                  </a:cubicBezTo>
                  <a:cubicBezTo>
                    <a:pt x="2451329" y="1301672"/>
                    <a:pt x="2439830" y="1306435"/>
                    <a:pt x="2427841" y="1306435"/>
                  </a:cubicBezTo>
                  <a:lnTo>
                    <a:pt x="45206" y="1306435"/>
                  </a:lnTo>
                  <a:cubicBezTo>
                    <a:pt x="33216" y="1306435"/>
                    <a:pt x="21718" y="1301672"/>
                    <a:pt x="13240" y="1293195"/>
                  </a:cubicBezTo>
                  <a:cubicBezTo>
                    <a:pt x="4763" y="1284717"/>
                    <a:pt x="0" y="1273219"/>
                    <a:pt x="0" y="1261230"/>
                  </a:cubicBezTo>
                  <a:lnTo>
                    <a:pt x="0" y="45206"/>
                  </a:lnTo>
                  <a:cubicBezTo>
                    <a:pt x="0" y="33216"/>
                    <a:pt x="4763" y="21718"/>
                    <a:pt x="13240" y="13240"/>
                  </a:cubicBezTo>
                  <a:cubicBezTo>
                    <a:pt x="21718" y="4763"/>
                    <a:pt x="33216" y="0"/>
                    <a:pt x="45206" y="0"/>
                  </a:cubicBezTo>
                  <a:close/>
                </a:path>
              </a:pathLst>
            </a:custGeom>
            <a:solidFill>
              <a:srgbClr val="EDEBE6"/>
            </a:solidFill>
          </p:spPr>
        </p:sp>
        <p:sp>
          <p:nvSpPr>
            <p:cNvPr name="TextBox 5" id="5"/>
            <p:cNvSpPr txBox="true"/>
            <p:nvPr/>
          </p:nvSpPr>
          <p:spPr>
            <a:xfrm>
              <a:off x="0" y="-66675"/>
              <a:ext cx="2473047" cy="1373110"/>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9638550" y="2634783"/>
            <a:ext cx="6029465" cy="697192"/>
            <a:chOff x="0" y="0"/>
            <a:chExt cx="1707200" cy="197405"/>
          </a:xfrm>
        </p:grpSpPr>
        <p:sp>
          <p:nvSpPr>
            <p:cNvPr name="Freeform 7" id="7"/>
            <p:cNvSpPr/>
            <p:nvPr/>
          </p:nvSpPr>
          <p:spPr>
            <a:xfrm flipH="false" flipV="false" rot="0">
              <a:off x="0" y="0"/>
              <a:ext cx="1707199" cy="197405"/>
            </a:xfrm>
            <a:custGeom>
              <a:avLst/>
              <a:gdLst/>
              <a:ahLst/>
              <a:cxnLst/>
              <a:rect r="r" b="b" t="t" l="l"/>
              <a:pathLst>
                <a:path h="197405" w="1707199">
                  <a:moveTo>
                    <a:pt x="65485" y="0"/>
                  </a:moveTo>
                  <a:lnTo>
                    <a:pt x="1641715" y="0"/>
                  </a:lnTo>
                  <a:cubicBezTo>
                    <a:pt x="1659082" y="0"/>
                    <a:pt x="1675739" y="6899"/>
                    <a:pt x="1688019" y="19180"/>
                  </a:cubicBezTo>
                  <a:cubicBezTo>
                    <a:pt x="1700300" y="31461"/>
                    <a:pt x="1707199" y="48117"/>
                    <a:pt x="1707199" y="65485"/>
                  </a:cubicBezTo>
                  <a:lnTo>
                    <a:pt x="1707199" y="131920"/>
                  </a:lnTo>
                  <a:cubicBezTo>
                    <a:pt x="1707199" y="168086"/>
                    <a:pt x="1677881" y="197405"/>
                    <a:pt x="1641715" y="197405"/>
                  </a:cubicBezTo>
                  <a:lnTo>
                    <a:pt x="65485" y="197405"/>
                  </a:lnTo>
                  <a:cubicBezTo>
                    <a:pt x="48117" y="197405"/>
                    <a:pt x="31461" y="190506"/>
                    <a:pt x="19180" y="178225"/>
                  </a:cubicBezTo>
                  <a:cubicBezTo>
                    <a:pt x="6899" y="165944"/>
                    <a:pt x="0" y="149288"/>
                    <a:pt x="0" y="131920"/>
                  </a:cubicBezTo>
                  <a:lnTo>
                    <a:pt x="0" y="65485"/>
                  </a:lnTo>
                  <a:cubicBezTo>
                    <a:pt x="0" y="48117"/>
                    <a:pt x="6899" y="31461"/>
                    <a:pt x="19180" y="19180"/>
                  </a:cubicBezTo>
                  <a:cubicBezTo>
                    <a:pt x="31461" y="6899"/>
                    <a:pt x="48117" y="0"/>
                    <a:pt x="65485" y="0"/>
                  </a:cubicBezTo>
                  <a:close/>
                </a:path>
              </a:pathLst>
            </a:custGeom>
            <a:solidFill>
              <a:srgbClr val="007043"/>
            </a:solidFill>
          </p:spPr>
        </p:sp>
        <p:sp>
          <p:nvSpPr>
            <p:cNvPr name="TextBox 8" id="8"/>
            <p:cNvSpPr txBox="true"/>
            <p:nvPr/>
          </p:nvSpPr>
          <p:spPr>
            <a:xfrm>
              <a:off x="0" y="-76200"/>
              <a:ext cx="1707200" cy="273605"/>
            </a:xfrm>
            <a:prstGeom prst="rect">
              <a:avLst/>
            </a:prstGeom>
          </p:spPr>
          <p:txBody>
            <a:bodyPr anchor="ctr" rtlCol="false" tIns="50800" lIns="50800" bIns="50800" rIns="50800"/>
            <a:lstStyle/>
            <a:p>
              <a:pPr algn="ctr">
                <a:lnSpc>
                  <a:spcPts val="2940"/>
                </a:lnSpc>
              </a:pPr>
              <a:r>
                <a:rPr lang="en-US" b="true" sz="2100">
                  <a:solidFill>
                    <a:srgbClr val="FFFFFF"/>
                  </a:solidFill>
                  <a:latin typeface="Telegraf Bold"/>
                  <a:ea typeface="Telegraf Bold"/>
                  <a:cs typeface="Telegraf Bold"/>
                  <a:sym typeface="Telegraf Bold"/>
                </a:rPr>
                <a:t>Insight Top 5 Regional Sales Contribution :</a:t>
              </a:r>
            </a:p>
          </p:txBody>
        </p:sp>
      </p:grpSp>
      <p:sp>
        <p:nvSpPr>
          <p:cNvPr name="Freeform 9" id="9"/>
          <p:cNvSpPr/>
          <p:nvPr/>
        </p:nvSpPr>
        <p:spPr>
          <a:xfrm flipH="false" flipV="false" rot="0">
            <a:off x="1028700" y="2589199"/>
            <a:ext cx="7102348" cy="4234775"/>
          </a:xfrm>
          <a:custGeom>
            <a:avLst/>
            <a:gdLst/>
            <a:ahLst/>
            <a:cxnLst/>
            <a:rect r="r" b="b" t="t" l="l"/>
            <a:pathLst>
              <a:path h="4234775" w="7102348">
                <a:moveTo>
                  <a:pt x="0" y="0"/>
                </a:moveTo>
                <a:lnTo>
                  <a:pt x="7102348" y="0"/>
                </a:lnTo>
                <a:lnTo>
                  <a:pt x="7102348" y="4234775"/>
                </a:lnTo>
                <a:lnTo>
                  <a:pt x="0" y="4234775"/>
                </a:lnTo>
                <a:lnTo>
                  <a:pt x="0" y="0"/>
                </a:lnTo>
                <a:close/>
              </a:path>
            </a:pathLst>
          </a:custGeom>
          <a:blipFill>
            <a:blip r:embed="rId4"/>
            <a:stretch>
              <a:fillRect l="0" t="0" r="0" b="0"/>
            </a:stretch>
          </a:blipFill>
        </p:spPr>
      </p:sp>
      <p:sp>
        <p:nvSpPr>
          <p:cNvPr name="TextBox 10" id="10"/>
          <p:cNvSpPr txBox="true"/>
          <p:nvPr/>
        </p:nvSpPr>
        <p:spPr>
          <a:xfrm rot="0">
            <a:off x="8428365" y="3396413"/>
            <a:ext cx="7938741" cy="2997783"/>
          </a:xfrm>
          <a:prstGeom prst="rect">
            <a:avLst/>
          </a:prstGeom>
        </p:spPr>
        <p:txBody>
          <a:bodyPr anchor="t" rtlCol="false" tIns="0" lIns="0" bIns="0" rIns="0">
            <a:spAutoFit/>
          </a:bodyPr>
          <a:lstStyle/>
          <a:p>
            <a:pPr algn="just" marL="421736" indent="-210868" lvl="1">
              <a:lnSpc>
                <a:spcPts val="2930"/>
              </a:lnSpc>
              <a:buFont typeface="Arial"/>
              <a:buChar char="•"/>
            </a:pPr>
            <a:r>
              <a:rPr lang="en-US" sz="1953" spc="95">
                <a:solidFill>
                  <a:srgbClr val="290606"/>
                </a:solidFill>
                <a:latin typeface="Arial"/>
                <a:ea typeface="Arial"/>
                <a:cs typeface="Arial"/>
                <a:sym typeface="Arial"/>
              </a:rPr>
              <a:t>Lagos menjadi penyumbang penjualan terbesar, dengan gap signifikan dibanding wilayah lainnya.</a:t>
            </a:r>
          </a:p>
          <a:p>
            <a:pPr algn="just" marL="421736" indent="-210868" lvl="1">
              <a:lnSpc>
                <a:spcPts val="2930"/>
              </a:lnSpc>
              <a:buFont typeface="Arial"/>
              <a:buChar char="•"/>
            </a:pPr>
            <a:r>
              <a:rPr lang="en-US" sz="1953" spc="95">
                <a:solidFill>
                  <a:srgbClr val="290606"/>
                </a:solidFill>
                <a:latin typeface="Arial"/>
                <a:ea typeface="Arial"/>
                <a:cs typeface="Arial"/>
                <a:sym typeface="Arial"/>
              </a:rPr>
              <a:t>Funchal dan São Brás de Alportel memiliki kontribusi hampir seimbang, menunjukkan potensi pengembangan pasar di kedua area ini.</a:t>
            </a:r>
          </a:p>
          <a:p>
            <a:pPr algn="just" marL="421736" indent="-210868" lvl="1">
              <a:lnSpc>
                <a:spcPts val="2930"/>
              </a:lnSpc>
              <a:buFont typeface="Arial"/>
              <a:buChar char="•"/>
            </a:pPr>
            <a:r>
              <a:rPr lang="en-US" sz="1953" spc="95">
                <a:solidFill>
                  <a:srgbClr val="290606"/>
                </a:solidFill>
                <a:latin typeface="Arial"/>
                <a:ea typeface="Arial"/>
                <a:cs typeface="Arial"/>
                <a:sym typeface="Arial"/>
              </a:rPr>
              <a:t>Santa Cruz da Graciosa dan Sines berada di urutan bawah namun masih masuk lima besar, sehingga tetap layak dipertahankan dengan strategi promosi terarah.</a:t>
            </a:r>
          </a:p>
        </p:txBody>
      </p:sp>
      <p:sp>
        <p:nvSpPr>
          <p:cNvPr name="TextBox 11" id="11"/>
          <p:cNvSpPr txBox="true"/>
          <p:nvPr/>
        </p:nvSpPr>
        <p:spPr>
          <a:xfrm rot="0">
            <a:off x="1028700" y="605958"/>
            <a:ext cx="12253161" cy="1035050"/>
          </a:xfrm>
          <a:prstGeom prst="rect">
            <a:avLst/>
          </a:prstGeom>
        </p:spPr>
        <p:txBody>
          <a:bodyPr anchor="t" rtlCol="false" tIns="0" lIns="0" bIns="0" rIns="0">
            <a:spAutoFit/>
          </a:bodyPr>
          <a:lstStyle/>
          <a:p>
            <a:pPr algn="l">
              <a:lnSpc>
                <a:spcPts val="8049"/>
              </a:lnSpc>
            </a:pPr>
            <a:r>
              <a:rPr lang="en-US" b="true" sz="6999" spc="-209">
                <a:solidFill>
                  <a:srgbClr val="007043"/>
                </a:solidFill>
                <a:latin typeface="Anantason Condensed Bold"/>
                <a:ea typeface="Anantason Condensed Bold"/>
                <a:cs typeface="Anantason Condensed Bold"/>
                <a:sym typeface="Anantason Condensed Bold"/>
              </a:rPr>
              <a:t>TOP REGIONAL ANALYSIS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AF8F0"/>
        </a:solidFill>
      </p:bgPr>
    </p:bg>
    <p:spTree>
      <p:nvGrpSpPr>
        <p:cNvPr id="1" name=""/>
        <p:cNvGrpSpPr/>
        <p:nvPr/>
      </p:nvGrpSpPr>
      <p:grpSpPr>
        <a:xfrm>
          <a:off x="0" y="0"/>
          <a:ext cx="0" cy="0"/>
          <a:chOff x="0" y="0"/>
          <a:chExt cx="0" cy="0"/>
        </a:xfrm>
      </p:grpSpPr>
      <p:grpSp>
        <p:nvGrpSpPr>
          <p:cNvPr name="Group 2" id="2"/>
          <p:cNvGrpSpPr/>
          <p:nvPr/>
        </p:nvGrpSpPr>
        <p:grpSpPr>
          <a:xfrm rot="0">
            <a:off x="791140" y="1895999"/>
            <a:ext cx="16670591" cy="7735286"/>
            <a:chOff x="0" y="0"/>
            <a:chExt cx="4956538" cy="2299873"/>
          </a:xfrm>
        </p:grpSpPr>
        <p:sp>
          <p:nvSpPr>
            <p:cNvPr name="Freeform 3" id="3"/>
            <p:cNvSpPr/>
            <p:nvPr/>
          </p:nvSpPr>
          <p:spPr>
            <a:xfrm flipH="false" flipV="false" rot="0">
              <a:off x="0" y="0"/>
              <a:ext cx="4956538" cy="2299873"/>
            </a:xfrm>
            <a:custGeom>
              <a:avLst/>
              <a:gdLst/>
              <a:ahLst/>
              <a:cxnLst/>
              <a:rect r="r" b="b" t="t" l="l"/>
              <a:pathLst>
                <a:path h="2299873" w="4956538">
                  <a:moveTo>
                    <a:pt x="23685" y="0"/>
                  </a:moveTo>
                  <a:lnTo>
                    <a:pt x="4932854" y="0"/>
                  </a:lnTo>
                  <a:cubicBezTo>
                    <a:pt x="4939135" y="0"/>
                    <a:pt x="4945159" y="2495"/>
                    <a:pt x="4949601" y="6937"/>
                  </a:cubicBezTo>
                  <a:cubicBezTo>
                    <a:pt x="4954043" y="11379"/>
                    <a:pt x="4956538" y="17403"/>
                    <a:pt x="4956538" y="23685"/>
                  </a:cubicBezTo>
                  <a:lnTo>
                    <a:pt x="4956538" y="2276188"/>
                  </a:lnTo>
                  <a:cubicBezTo>
                    <a:pt x="4956538" y="2282470"/>
                    <a:pt x="4954043" y="2288494"/>
                    <a:pt x="4949601" y="2292936"/>
                  </a:cubicBezTo>
                  <a:cubicBezTo>
                    <a:pt x="4945159" y="2297377"/>
                    <a:pt x="4939135" y="2299873"/>
                    <a:pt x="4932854" y="2299873"/>
                  </a:cubicBezTo>
                  <a:lnTo>
                    <a:pt x="23685" y="2299873"/>
                  </a:lnTo>
                  <a:cubicBezTo>
                    <a:pt x="17403" y="2299873"/>
                    <a:pt x="11379" y="2297377"/>
                    <a:pt x="6937" y="2292936"/>
                  </a:cubicBezTo>
                  <a:cubicBezTo>
                    <a:pt x="2495" y="2288494"/>
                    <a:pt x="0" y="2282470"/>
                    <a:pt x="0" y="2276188"/>
                  </a:cubicBezTo>
                  <a:lnTo>
                    <a:pt x="0" y="23685"/>
                  </a:lnTo>
                  <a:cubicBezTo>
                    <a:pt x="0" y="17403"/>
                    <a:pt x="2495" y="11379"/>
                    <a:pt x="6937" y="6937"/>
                  </a:cubicBezTo>
                  <a:cubicBezTo>
                    <a:pt x="11379" y="2495"/>
                    <a:pt x="17403" y="0"/>
                    <a:pt x="23685" y="0"/>
                  </a:cubicBezTo>
                  <a:close/>
                </a:path>
              </a:pathLst>
            </a:custGeom>
            <a:solidFill>
              <a:srgbClr val="EDEBE6"/>
            </a:solidFill>
          </p:spPr>
        </p:sp>
        <p:sp>
          <p:nvSpPr>
            <p:cNvPr name="TextBox 4" id="4"/>
            <p:cNvSpPr txBox="true"/>
            <p:nvPr/>
          </p:nvSpPr>
          <p:spPr>
            <a:xfrm>
              <a:off x="0" y="-66675"/>
              <a:ext cx="4956538" cy="2366548"/>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15668015" y="7753721"/>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028700" y="2120002"/>
            <a:ext cx="8001154" cy="4510650"/>
          </a:xfrm>
          <a:custGeom>
            <a:avLst/>
            <a:gdLst/>
            <a:ahLst/>
            <a:cxnLst/>
            <a:rect r="r" b="b" t="t" l="l"/>
            <a:pathLst>
              <a:path h="4510650" w="8001154">
                <a:moveTo>
                  <a:pt x="0" y="0"/>
                </a:moveTo>
                <a:lnTo>
                  <a:pt x="8001154" y="0"/>
                </a:lnTo>
                <a:lnTo>
                  <a:pt x="8001154" y="4510651"/>
                </a:lnTo>
                <a:lnTo>
                  <a:pt x="0" y="4510651"/>
                </a:lnTo>
                <a:lnTo>
                  <a:pt x="0" y="0"/>
                </a:lnTo>
                <a:close/>
              </a:path>
            </a:pathLst>
          </a:custGeom>
          <a:blipFill>
            <a:blip r:embed="rId4"/>
            <a:stretch>
              <a:fillRect l="0" t="0" r="0" b="0"/>
            </a:stretch>
          </a:blipFill>
        </p:spPr>
      </p:sp>
      <p:sp>
        <p:nvSpPr>
          <p:cNvPr name="TextBox 7" id="7"/>
          <p:cNvSpPr txBox="true"/>
          <p:nvPr/>
        </p:nvSpPr>
        <p:spPr>
          <a:xfrm rot="0">
            <a:off x="9144000" y="2024752"/>
            <a:ext cx="7560137" cy="4604385"/>
          </a:xfrm>
          <a:prstGeom prst="rect">
            <a:avLst/>
          </a:prstGeom>
        </p:spPr>
        <p:txBody>
          <a:bodyPr anchor="t" rtlCol="false" tIns="0" lIns="0" bIns="0" rIns="0">
            <a:spAutoFit/>
          </a:bodyPr>
          <a:lstStyle/>
          <a:p>
            <a:pPr algn="just">
              <a:lnSpc>
                <a:spcPts val="2849"/>
              </a:lnSpc>
            </a:pPr>
            <a:r>
              <a:rPr lang="en-US" sz="1899" spc="93">
                <a:solidFill>
                  <a:srgbClr val="290606"/>
                </a:solidFill>
                <a:latin typeface="Arial"/>
                <a:ea typeface="Arial"/>
                <a:cs typeface="Arial"/>
                <a:sym typeface="Arial"/>
              </a:rPr>
              <a:t>Berdasarkan analisis dashboard, terdapat beberapa temuan utama:</a:t>
            </a:r>
          </a:p>
          <a:p>
            <a:pPr algn="just" marL="410209" indent="-205105" lvl="1">
              <a:lnSpc>
                <a:spcPts val="2849"/>
              </a:lnSpc>
              <a:buFont typeface="Arial"/>
              <a:buChar char="•"/>
            </a:pPr>
            <a:r>
              <a:rPr lang="en-US" sz="1899" spc="93">
                <a:solidFill>
                  <a:srgbClr val="290606"/>
                </a:solidFill>
                <a:latin typeface="Arial"/>
                <a:ea typeface="Arial"/>
                <a:cs typeface="Arial"/>
                <a:sym typeface="Arial"/>
              </a:rPr>
              <a:t>Pertama, dari total 1.000 pelanggan unik, total penjualan mencapai 505 Million, memberikan gambaran umum mengenai skala operasi.</a:t>
            </a:r>
          </a:p>
          <a:p>
            <a:pPr algn="just" marL="410209" indent="-205105" lvl="1">
              <a:lnSpc>
                <a:spcPts val="2849"/>
              </a:lnSpc>
              <a:buFont typeface="Arial"/>
              <a:buChar char="•"/>
            </a:pPr>
            <a:r>
              <a:rPr lang="en-US" sz="1899" spc="93">
                <a:solidFill>
                  <a:srgbClr val="290606"/>
                </a:solidFill>
                <a:latin typeface="Arial"/>
                <a:ea typeface="Arial"/>
                <a:cs typeface="Arial"/>
                <a:sym typeface="Arial"/>
              </a:rPr>
              <a:t>Kedua, hasil analisis RFM mengidentifikasi lima segmen pelanggan. Segmen Champions merupakan pelanggan paling berharga, sedangkan segmen Lost Customers memiliki risiko churn yang tinggi. Meskipun proporsi pelanggan di setiap segmen sama (20%), kontribusi penjualan mereka bervariasi. Oleh karena itu, diperlukan penyesuaian strategi retensi dan akuisisi yang disesuaikan dengan karakteristik masing-masing segmen.</a:t>
            </a:r>
          </a:p>
        </p:txBody>
      </p:sp>
      <p:sp>
        <p:nvSpPr>
          <p:cNvPr name="TextBox 8" id="8"/>
          <p:cNvSpPr txBox="true"/>
          <p:nvPr/>
        </p:nvSpPr>
        <p:spPr>
          <a:xfrm rot="0">
            <a:off x="1028700" y="605958"/>
            <a:ext cx="14949195" cy="1035050"/>
          </a:xfrm>
          <a:prstGeom prst="rect">
            <a:avLst/>
          </a:prstGeom>
        </p:spPr>
        <p:txBody>
          <a:bodyPr anchor="t" rtlCol="false" tIns="0" lIns="0" bIns="0" rIns="0">
            <a:spAutoFit/>
          </a:bodyPr>
          <a:lstStyle/>
          <a:p>
            <a:pPr algn="l">
              <a:lnSpc>
                <a:spcPts val="8049"/>
              </a:lnSpc>
            </a:pPr>
            <a:r>
              <a:rPr lang="en-US" b="true" sz="6999" spc="-209">
                <a:solidFill>
                  <a:srgbClr val="007043"/>
                </a:solidFill>
                <a:latin typeface="Anantason Condensed Bold"/>
                <a:ea typeface="Anantason Condensed Bold"/>
                <a:cs typeface="Anantason Condensed Bold"/>
                <a:sym typeface="Anantason Condensed Bold"/>
              </a:rPr>
              <a:t>CUSTOMER SEGMENTATION DASHBOARD</a:t>
            </a:r>
          </a:p>
        </p:txBody>
      </p:sp>
      <p:sp>
        <p:nvSpPr>
          <p:cNvPr name="TextBox 9" id="9"/>
          <p:cNvSpPr txBox="true"/>
          <p:nvPr/>
        </p:nvSpPr>
        <p:spPr>
          <a:xfrm rot="0">
            <a:off x="1028700" y="6945334"/>
            <a:ext cx="15053355" cy="2137410"/>
          </a:xfrm>
          <a:prstGeom prst="rect">
            <a:avLst/>
          </a:prstGeom>
        </p:spPr>
        <p:txBody>
          <a:bodyPr anchor="t" rtlCol="false" tIns="0" lIns="0" bIns="0" rIns="0">
            <a:spAutoFit/>
          </a:bodyPr>
          <a:lstStyle/>
          <a:p>
            <a:pPr algn="just" marL="410209" indent="-205105" lvl="1">
              <a:lnSpc>
                <a:spcPts val="2849"/>
              </a:lnSpc>
              <a:buFont typeface="Arial"/>
              <a:buChar char="•"/>
            </a:pPr>
            <a:r>
              <a:rPr lang="en-US" sz="1899" spc="93">
                <a:solidFill>
                  <a:srgbClr val="290606"/>
                </a:solidFill>
                <a:latin typeface="Arial"/>
                <a:ea typeface="Arial"/>
                <a:cs typeface="Arial"/>
                <a:sym typeface="Arial"/>
              </a:rPr>
              <a:t>Ketiga, terdapat dua faktor utama yang menjadi pendorong kinerja bisnis:</a:t>
            </a:r>
          </a:p>
          <a:p>
            <a:pPr algn="just" marL="820419" indent="-273473" lvl="2">
              <a:lnSpc>
                <a:spcPts val="2849"/>
              </a:lnSpc>
              <a:buFont typeface="Arial"/>
              <a:buChar char="⚬"/>
            </a:pPr>
            <a:r>
              <a:rPr lang="en-US" sz="1899" spc="93">
                <a:solidFill>
                  <a:srgbClr val="290606"/>
                </a:solidFill>
                <a:latin typeface="Arial"/>
                <a:ea typeface="Arial"/>
                <a:cs typeface="Arial"/>
                <a:sym typeface="Arial"/>
              </a:rPr>
              <a:t>Produk: Produk Modi menempati posisi dominan, memimpin baik dari sisi jumlah unit terjual maupun nilai penjualan secara keseluruhan.</a:t>
            </a:r>
          </a:p>
          <a:p>
            <a:pPr algn="just" marL="820419" indent="-273473" lvl="2">
              <a:lnSpc>
                <a:spcPts val="2849"/>
              </a:lnSpc>
              <a:buFont typeface="Arial"/>
              <a:buChar char="⚬"/>
            </a:pPr>
            <a:r>
              <a:rPr lang="en-US" sz="1899" spc="93">
                <a:solidFill>
                  <a:srgbClr val="290606"/>
                </a:solidFill>
                <a:latin typeface="Arial"/>
                <a:ea typeface="Arial"/>
                <a:cs typeface="Arial"/>
                <a:sym typeface="Arial"/>
              </a:rPr>
              <a:t>Geografis: Kota Centro tercatat sebagai wilayah dengan kontribusi penjualan terbesar.</a:t>
            </a:r>
          </a:p>
          <a:p>
            <a:pPr algn="just" marL="410209" indent="-205105" lvl="1">
              <a:lnSpc>
                <a:spcPts val="2849"/>
              </a:lnSpc>
              <a:buFont typeface="Arial"/>
              <a:buChar char="•"/>
            </a:pPr>
            <a:r>
              <a:rPr lang="en-US" sz="1899" spc="93">
                <a:solidFill>
                  <a:srgbClr val="290606"/>
                </a:solidFill>
                <a:latin typeface="Arial"/>
                <a:ea typeface="Arial"/>
                <a:cs typeface="Arial"/>
                <a:sym typeface="Arial"/>
              </a:rPr>
              <a:t>Terakhir</a:t>
            </a:r>
            <a:r>
              <a:rPr lang="en-US" sz="1899" spc="93">
                <a:solidFill>
                  <a:srgbClr val="290606"/>
                </a:solidFill>
                <a:latin typeface="Arial"/>
                <a:ea typeface="Arial"/>
                <a:cs typeface="Arial"/>
                <a:sym typeface="Arial"/>
              </a:rPr>
              <a:t>, analisis tren bulanan menunjukkan adanya pola musiman yang konsisten. Temuan ini dapat dimanfaatkan untuk mengoptimalkan perencanaan inventaris serta menyusun strategi pemasaran yang lebih tepat sasaran di masa mendatang.</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AF8F0"/>
        </a:solidFill>
      </p:bgPr>
    </p:bg>
    <p:spTree>
      <p:nvGrpSpPr>
        <p:cNvPr id="1" name=""/>
        <p:cNvGrpSpPr/>
        <p:nvPr/>
      </p:nvGrpSpPr>
      <p:grpSpPr>
        <a:xfrm>
          <a:off x="0" y="0"/>
          <a:ext cx="0" cy="0"/>
          <a:chOff x="0" y="0"/>
          <a:chExt cx="0" cy="0"/>
        </a:xfrm>
      </p:grpSpPr>
      <p:grpSp>
        <p:nvGrpSpPr>
          <p:cNvPr name="Group 2" id="2"/>
          <p:cNvGrpSpPr/>
          <p:nvPr/>
        </p:nvGrpSpPr>
        <p:grpSpPr>
          <a:xfrm rot="0">
            <a:off x="1028700" y="2578744"/>
            <a:ext cx="14693413" cy="6237504"/>
            <a:chOff x="0" y="0"/>
            <a:chExt cx="4368679" cy="1854549"/>
          </a:xfrm>
        </p:grpSpPr>
        <p:sp>
          <p:nvSpPr>
            <p:cNvPr name="Freeform 3" id="3"/>
            <p:cNvSpPr/>
            <p:nvPr/>
          </p:nvSpPr>
          <p:spPr>
            <a:xfrm flipH="false" flipV="false" rot="0">
              <a:off x="0" y="0"/>
              <a:ext cx="4368679" cy="1854549"/>
            </a:xfrm>
            <a:custGeom>
              <a:avLst/>
              <a:gdLst/>
              <a:ahLst/>
              <a:cxnLst/>
              <a:rect r="r" b="b" t="t" l="l"/>
              <a:pathLst>
                <a:path h="1854549" w="4368679">
                  <a:moveTo>
                    <a:pt x="26872" y="0"/>
                  </a:moveTo>
                  <a:lnTo>
                    <a:pt x="4341807" y="0"/>
                  </a:lnTo>
                  <a:cubicBezTo>
                    <a:pt x="4348934" y="0"/>
                    <a:pt x="4355769" y="2831"/>
                    <a:pt x="4360809" y="7871"/>
                  </a:cubicBezTo>
                  <a:cubicBezTo>
                    <a:pt x="4365848" y="12910"/>
                    <a:pt x="4368679" y="19745"/>
                    <a:pt x="4368679" y="26872"/>
                  </a:cubicBezTo>
                  <a:lnTo>
                    <a:pt x="4368679" y="1827677"/>
                  </a:lnTo>
                  <a:cubicBezTo>
                    <a:pt x="4368679" y="1834804"/>
                    <a:pt x="4365848" y="1841639"/>
                    <a:pt x="4360809" y="1846678"/>
                  </a:cubicBezTo>
                  <a:cubicBezTo>
                    <a:pt x="4355769" y="1851718"/>
                    <a:pt x="4348934" y="1854549"/>
                    <a:pt x="4341807" y="1854549"/>
                  </a:cubicBezTo>
                  <a:lnTo>
                    <a:pt x="26872" y="1854549"/>
                  </a:lnTo>
                  <a:cubicBezTo>
                    <a:pt x="19745" y="1854549"/>
                    <a:pt x="12910" y="1851718"/>
                    <a:pt x="7871" y="1846678"/>
                  </a:cubicBezTo>
                  <a:cubicBezTo>
                    <a:pt x="2831" y="1841639"/>
                    <a:pt x="0" y="1834804"/>
                    <a:pt x="0" y="1827677"/>
                  </a:cubicBezTo>
                  <a:lnTo>
                    <a:pt x="0" y="26872"/>
                  </a:lnTo>
                  <a:cubicBezTo>
                    <a:pt x="0" y="19745"/>
                    <a:pt x="2831" y="12910"/>
                    <a:pt x="7871" y="7871"/>
                  </a:cubicBezTo>
                  <a:cubicBezTo>
                    <a:pt x="12910" y="2831"/>
                    <a:pt x="19745" y="0"/>
                    <a:pt x="26872" y="0"/>
                  </a:cubicBezTo>
                  <a:close/>
                </a:path>
              </a:pathLst>
            </a:custGeom>
            <a:solidFill>
              <a:srgbClr val="EDEBE6"/>
            </a:solidFill>
          </p:spPr>
        </p:sp>
        <p:sp>
          <p:nvSpPr>
            <p:cNvPr name="TextBox 4" id="4"/>
            <p:cNvSpPr txBox="true"/>
            <p:nvPr/>
          </p:nvSpPr>
          <p:spPr>
            <a:xfrm>
              <a:off x="0" y="-66675"/>
              <a:ext cx="4368679" cy="1921224"/>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5067319" y="2605219"/>
            <a:ext cx="6397120" cy="5792301"/>
          </a:xfrm>
          <a:custGeom>
            <a:avLst/>
            <a:gdLst/>
            <a:ahLst/>
            <a:cxnLst/>
            <a:rect r="r" b="b" t="t" l="l"/>
            <a:pathLst>
              <a:path h="5792301" w="6397120">
                <a:moveTo>
                  <a:pt x="0" y="0"/>
                </a:moveTo>
                <a:lnTo>
                  <a:pt x="6397120" y="0"/>
                </a:lnTo>
                <a:lnTo>
                  <a:pt x="6397120" y="5792302"/>
                </a:lnTo>
                <a:lnTo>
                  <a:pt x="0" y="5792302"/>
                </a:lnTo>
                <a:lnTo>
                  <a:pt x="0" y="0"/>
                </a:lnTo>
                <a:close/>
              </a:path>
            </a:pathLst>
          </a:custGeom>
          <a:blipFill>
            <a:blip r:embed="rId2">
              <a:alphaModFix amt="4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true" flipV="true" rot="5400000">
            <a:off x="3127372" y="430770"/>
            <a:ext cx="1380199" cy="2213148"/>
          </a:xfrm>
          <a:custGeom>
            <a:avLst/>
            <a:gdLst/>
            <a:ahLst/>
            <a:cxnLst/>
            <a:rect r="r" b="b" t="t" l="l"/>
            <a:pathLst>
              <a:path h="2213148" w="1380199">
                <a:moveTo>
                  <a:pt x="1380199" y="2213148"/>
                </a:moveTo>
                <a:lnTo>
                  <a:pt x="0" y="2213148"/>
                </a:lnTo>
                <a:lnTo>
                  <a:pt x="0" y="0"/>
                </a:lnTo>
                <a:lnTo>
                  <a:pt x="1380199" y="0"/>
                </a:lnTo>
                <a:lnTo>
                  <a:pt x="1380199" y="2213148"/>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true" flipV="true" rot="5400000">
            <a:off x="2309002" y="430770"/>
            <a:ext cx="1380199" cy="2213148"/>
          </a:xfrm>
          <a:custGeom>
            <a:avLst/>
            <a:gdLst/>
            <a:ahLst/>
            <a:cxnLst/>
            <a:rect r="r" b="b" t="t" l="l"/>
            <a:pathLst>
              <a:path h="2213148" w="1380199">
                <a:moveTo>
                  <a:pt x="1380200" y="2213148"/>
                </a:moveTo>
                <a:lnTo>
                  <a:pt x="0" y="2213148"/>
                </a:lnTo>
                <a:lnTo>
                  <a:pt x="0" y="0"/>
                </a:lnTo>
                <a:lnTo>
                  <a:pt x="1380200" y="0"/>
                </a:lnTo>
                <a:lnTo>
                  <a:pt x="1380200" y="2213148"/>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5400000">
            <a:off x="14589273" y="330479"/>
            <a:ext cx="1380199" cy="2213148"/>
          </a:xfrm>
          <a:custGeom>
            <a:avLst/>
            <a:gdLst/>
            <a:ahLst/>
            <a:cxnLst/>
            <a:rect r="r" b="b" t="t" l="l"/>
            <a:pathLst>
              <a:path h="2213148" w="1380199">
                <a:moveTo>
                  <a:pt x="0" y="0"/>
                </a:moveTo>
                <a:lnTo>
                  <a:pt x="1380200" y="0"/>
                </a:lnTo>
                <a:lnTo>
                  <a:pt x="1380200" y="2213147"/>
                </a:lnTo>
                <a:lnTo>
                  <a:pt x="0" y="2213147"/>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5400000">
            <a:off x="13770904" y="330479"/>
            <a:ext cx="1380199" cy="2213148"/>
          </a:xfrm>
          <a:custGeom>
            <a:avLst/>
            <a:gdLst/>
            <a:ahLst/>
            <a:cxnLst/>
            <a:rect r="r" b="b" t="t" l="l"/>
            <a:pathLst>
              <a:path h="2213148" w="1380199">
                <a:moveTo>
                  <a:pt x="0" y="0"/>
                </a:moveTo>
                <a:lnTo>
                  <a:pt x="1380199" y="0"/>
                </a:lnTo>
                <a:lnTo>
                  <a:pt x="1380199" y="2213147"/>
                </a:lnTo>
                <a:lnTo>
                  <a:pt x="0" y="2213147"/>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p:spPr>
      </p:sp>
      <p:sp>
        <p:nvSpPr>
          <p:cNvPr name="AutoShape 10" id="10"/>
          <p:cNvSpPr/>
          <p:nvPr/>
        </p:nvSpPr>
        <p:spPr>
          <a:xfrm flipV="true">
            <a:off x="8265879" y="3637702"/>
            <a:ext cx="0" cy="5020945"/>
          </a:xfrm>
          <a:prstGeom prst="line">
            <a:avLst/>
          </a:prstGeom>
          <a:ln cap="flat" w="9525">
            <a:solidFill>
              <a:srgbClr val="737373"/>
            </a:solidFill>
            <a:prstDash val="solid"/>
            <a:headEnd type="none" len="sm" w="sm"/>
            <a:tailEnd type="none" len="sm" w="sm"/>
          </a:ln>
        </p:spPr>
      </p:sp>
      <p:sp>
        <p:nvSpPr>
          <p:cNvPr name="TextBox 11" id="11"/>
          <p:cNvSpPr txBox="true"/>
          <p:nvPr/>
        </p:nvSpPr>
        <p:spPr>
          <a:xfrm rot="0">
            <a:off x="4686659" y="524519"/>
            <a:ext cx="8897009" cy="2054225"/>
          </a:xfrm>
          <a:prstGeom prst="rect">
            <a:avLst/>
          </a:prstGeom>
        </p:spPr>
        <p:txBody>
          <a:bodyPr anchor="t" rtlCol="false" tIns="0" lIns="0" bIns="0" rIns="0">
            <a:spAutoFit/>
          </a:bodyPr>
          <a:lstStyle/>
          <a:p>
            <a:pPr algn="ctr">
              <a:lnSpc>
                <a:spcPts val="8049"/>
              </a:lnSpc>
            </a:pPr>
            <a:r>
              <a:rPr lang="en-US" b="true" sz="6999" spc="-209">
                <a:solidFill>
                  <a:srgbClr val="007043"/>
                </a:solidFill>
                <a:latin typeface="Anantason Condensed Bold"/>
                <a:ea typeface="Anantason Condensed Bold"/>
                <a:cs typeface="Anantason Condensed Bold"/>
                <a:sym typeface="Anantason Condensed Bold"/>
              </a:rPr>
              <a:t>RECOMMENDATIONS &amp; ACTIONABLE INSIGHTS</a:t>
            </a:r>
          </a:p>
        </p:txBody>
      </p:sp>
      <p:sp>
        <p:nvSpPr>
          <p:cNvPr name="TextBox 12" id="12"/>
          <p:cNvSpPr txBox="true"/>
          <p:nvPr/>
        </p:nvSpPr>
        <p:spPr>
          <a:xfrm rot="0">
            <a:off x="1374313" y="2826394"/>
            <a:ext cx="5584401" cy="467995"/>
          </a:xfrm>
          <a:prstGeom prst="rect">
            <a:avLst/>
          </a:prstGeom>
        </p:spPr>
        <p:txBody>
          <a:bodyPr anchor="t" rtlCol="false" tIns="0" lIns="0" bIns="0" rIns="0">
            <a:spAutoFit/>
          </a:bodyPr>
          <a:lstStyle/>
          <a:p>
            <a:pPr algn="l">
              <a:lnSpc>
                <a:spcPts val="3680"/>
              </a:lnSpc>
            </a:pPr>
            <a:r>
              <a:rPr lang="en-US" b="true" sz="3200" spc="-96">
                <a:solidFill>
                  <a:srgbClr val="007043"/>
                </a:solidFill>
                <a:latin typeface="Anantason Condensed Bold"/>
                <a:ea typeface="Anantason Condensed Bold"/>
                <a:cs typeface="Anantason Condensed Bold"/>
                <a:sym typeface="Anantason Condensed Bold"/>
              </a:rPr>
              <a:t>RECOMMENDATIONS</a:t>
            </a:r>
          </a:p>
        </p:txBody>
      </p:sp>
      <p:sp>
        <p:nvSpPr>
          <p:cNvPr name="TextBox 13" id="13"/>
          <p:cNvSpPr txBox="true"/>
          <p:nvPr/>
        </p:nvSpPr>
        <p:spPr>
          <a:xfrm rot="0">
            <a:off x="8560261" y="2826394"/>
            <a:ext cx="5484167" cy="467995"/>
          </a:xfrm>
          <a:prstGeom prst="rect">
            <a:avLst/>
          </a:prstGeom>
        </p:spPr>
        <p:txBody>
          <a:bodyPr anchor="t" rtlCol="false" tIns="0" lIns="0" bIns="0" rIns="0">
            <a:spAutoFit/>
          </a:bodyPr>
          <a:lstStyle/>
          <a:p>
            <a:pPr algn="l">
              <a:lnSpc>
                <a:spcPts val="3680"/>
              </a:lnSpc>
            </a:pPr>
            <a:r>
              <a:rPr lang="en-US" b="true" sz="3200" spc="-96">
                <a:solidFill>
                  <a:srgbClr val="434343"/>
                </a:solidFill>
                <a:latin typeface="Anantason Condensed Bold"/>
                <a:ea typeface="Anantason Condensed Bold"/>
                <a:cs typeface="Anantason Condensed Bold"/>
                <a:sym typeface="Anantason Condensed Bold"/>
              </a:rPr>
              <a:t>ACTIONABLE INSIGHTS</a:t>
            </a:r>
          </a:p>
        </p:txBody>
      </p:sp>
      <p:sp>
        <p:nvSpPr>
          <p:cNvPr name="TextBox 14" id="14"/>
          <p:cNvSpPr txBox="true"/>
          <p:nvPr/>
        </p:nvSpPr>
        <p:spPr>
          <a:xfrm rot="0">
            <a:off x="1374313" y="3599602"/>
            <a:ext cx="6601054" cy="4277995"/>
          </a:xfrm>
          <a:prstGeom prst="rect">
            <a:avLst/>
          </a:prstGeom>
        </p:spPr>
        <p:txBody>
          <a:bodyPr anchor="t" rtlCol="false" tIns="0" lIns="0" bIns="0" rIns="0">
            <a:spAutoFit/>
          </a:bodyPr>
          <a:lstStyle/>
          <a:p>
            <a:pPr algn="just" marL="474979" indent="-237490" lvl="1">
              <a:lnSpc>
                <a:spcPts val="3079"/>
              </a:lnSpc>
              <a:buFont typeface="Arial"/>
              <a:buChar char="•"/>
            </a:pPr>
            <a:r>
              <a:rPr lang="en-US" sz="2199">
                <a:solidFill>
                  <a:srgbClr val="434343"/>
                </a:solidFill>
                <a:latin typeface="Inter"/>
                <a:ea typeface="Inter"/>
                <a:cs typeface="Inter"/>
                <a:sym typeface="Inter"/>
              </a:rPr>
              <a:t>Pertahankan keterlibatan mereka melalui program loyalitas, penawaran eksklusif, dan komunikasi personal.</a:t>
            </a:r>
          </a:p>
          <a:p>
            <a:pPr algn="just" marL="474979" indent="-237490" lvl="1">
              <a:lnSpc>
                <a:spcPts val="3079"/>
              </a:lnSpc>
              <a:buFont typeface="Arial"/>
              <a:buChar char="•"/>
            </a:pPr>
            <a:r>
              <a:rPr lang="en-US" sz="2199">
                <a:solidFill>
                  <a:srgbClr val="434343"/>
                </a:solidFill>
                <a:latin typeface="Inter"/>
                <a:ea typeface="Inter"/>
                <a:cs typeface="Inter"/>
                <a:sym typeface="Inter"/>
              </a:rPr>
              <a:t>Luncurkan kampanye email atau promo khusus untuk menarik kembali pelanggan yang tidak aktif.</a:t>
            </a:r>
          </a:p>
          <a:p>
            <a:pPr algn="just" marL="474979" indent="-237490" lvl="1">
              <a:lnSpc>
                <a:spcPts val="3079"/>
              </a:lnSpc>
              <a:buFont typeface="Arial"/>
              <a:buChar char="•"/>
            </a:pPr>
            <a:r>
              <a:rPr lang="en-US" sz="2199">
                <a:solidFill>
                  <a:srgbClr val="434343"/>
                </a:solidFill>
                <a:latin typeface="Inter"/>
                <a:ea typeface="Inter"/>
                <a:cs typeface="Inter"/>
                <a:sym typeface="Inter"/>
              </a:rPr>
              <a:t>Pastikan ketersediaan Modi dan produk bernilai tinggi lainnya selalu terjaga.</a:t>
            </a:r>
          </a:p>
          <a:p>
            <a:pPr algn="just" marL="474979" indent="-237490" lvl="1">
              <a:lnSpc>
                <a:spcPts val="3079"/>
              </a:lnSpc>
              <a:buFont typeface="Arial"/>
              <a:buChar char="•"/>
            </a:pPr>
            <a:r>
              <a:rPr lang="en-US" sz="2199">
                <a:solidFill>
                  <a:srgbClr val="434343"/>
                </a:solidFill>
                <a:latin typeface="Inter"/>
                <a:ea typeface="Inter"/>
                <a:cs typeface="Inter"/>
                <a:sym typeface="Inter"/>
              </a:rPr>
              <a:t>Tingkatkan investasi pemasaran di Centro untuk mengoptimalkan kontribusi penjualan terbesar.</a:t>
            </a:r>
          </a:p>
        </p:txBody>
      </p:sp>
      <p:sp>
        <p:nvSpPr>
          <p:cNvPr name="TextBox 15" id="15"/>
          <p:cNvSpPr txBox="true"/>
          <p:nvPr/>
        </p:nvSpPr>
        <p:spPr>
          <a:xfrm rot="0">
            <a:off x="8560261" y="3599602"/>
            <a:ext cx="6893987" cy="5059045"/>
          </a:xfrm>
          <a:prstGeom prst="rect">
            <a:avLst/>
          </a:prstGeom>
        </p:spPr>
        <p:txBody>
          <a:bodyPr anchor="t" rtlCol="false" tIns="0" lIns="0" bIns="0" rIns="0">
            <a:spAutoFit/>
          </a:bodyPr>
          <a:lstStyle/>
          <a:p>
            <a:pPr algn="just" marL="474979" indent="-237490" lvl="1">
              <a:lnSpc>
                <a:spcPts val="3079"/>
              </a:lnSpc>
              <a:buFont typeface="Arial"/>
              <a:buChar char="•"/>
            </a:pPr>
            <a:r>
              <a:rPr lang="en-US" sz="2199">
                <a:solidFill>
                  <a:srgbClr val="434343"/>
                </a:solidFill>
                <a:latin typeface="Inter"/>
                <a:ea typeface="Inter"/>
                <a:cs typeface="Inter"/>
                <a:sym typeface="Inter"/>
              </a:rPr>
              <a:t>Data tren bulanan menunjukkan lonjakan penjualan pada periode tertentu; ini bisa menjadi acuan untuk kampanye promosi musiman.</a:t>
            </a:r>
          </a:p>
          <a:p>
            <a:pPr algn="just" marL="474979" indent="-237490" lvl="1">
              <a:lnSpc>
                <a:spcPts val="3079"/>
              </a:lnSpc>
              <a:buFont typeface="Arial"/>
              <a:buChar char="•"/>
            </a:pPr>
            <a:r>
              <a:rPr lang="en-US" sz="2199">
                <a:solidFill>
                  <a:srgbClr val="434343"/>
                </a:solidFill>
                <a:latin typeface="Inter"/>
                <a:ea typeface="Inter"/>
                <a:cs typeface="Inter"/>
                <a:sym typeface="Inter"/>
              </a:rPr>
              <a:t>Centro memberikan kontribusi terbesar, menunjukkan potensi pasar yang signifikan.</a:t>
            </a:r>
          </a:p>
          <a:p>
            <a:pPr algn="just" marL="474979" indent="-237490" lvl="1">
              <a:lnSpc>
                <a:spcPts val="3079"/>
              </a:lnSpc>
              <a:buFont typeface="Arial"/>
              <a:buChar char="•"/>
            </a:pPr>
            <a:r>
              <a:rPr lang="en-US" sz="2199">
                <a:solidFill>
                  <a:srgbClr val="434343"/>
                </a:solidFill>
                <a:latin typeface="Inter"/>
                <a:ea typeface="Inter"/>
                <a:cs typeface="Inter"/>
                <a:sym typeface="Inter"/>
              </a:rPr>
              <a:t>Modi menjadi pemimpin penjualan, baik dari jumlah unit maupun nilai, sehingga perlu diprioritaskan dalam strategi pemasaran.</a:t>
            </a:r>
          </a:p>
          <a:p>
            <a:pPr algn="just" marL="474979" indent="-237490" lvl="1">
              <a:lnSpc>
                <a:spcPts val="3079"/>
              </a:lnSpc>
              <a:buFont typeface="Arial"/>
              <a:buChar char="•"/>
            </a:pPr>
            <a:r>
              <a:rPr lang="en-US" sz="2199">
                <a:solidFill>
                  <a:srgbClr val="434343"/>
                </a:solidFill>
                <a:latin typeface="Inter"/>
                <a:ea typeface="Inter"/>
                <a:cs typeface="Inter"/>
                <a:sym typeface="Inter"/>
              </a:rPr>
              <a:t>Meski setiap segmen memiliki proporsi pelanggan sama (20%), kontribusi penjualannya berbeda, sehingga strategi harus disesuaikan per segmen.</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AF8F0"/>
        </a:solidFill>
      </p:bgPr>
    </p:bg>
    <p:spTree>
      <p:nvGrpSpPr>
        <p:cNvPr id="1" name=""/>
        <p:cNvGrpSpPr/>
        <p:nvPr/>
      </p:nvGrpSpPr>
      <p:grpSpPr>
        <a:xfrm>
          <a:off x="0" y="0"/>
          <a:ext cx="0" cy="0"/>
          <a:chOff x="0" y="0"/>
          <a:chExt cx="0" cy="0"/>
        </a:xfrm>
      </p:grpSpPr>
      <p:sp>
        <p:nvSpPr>
          <p:cNvPr name="Freeform 2" id="2"/>
          <p:cNvSpPr/>
          <p:nvPr/>
        </p:nvSpPr>
        <p:spPr>
          <a:xfrm flipH="false" flipV="false" rot="0">
            <a:off x="-2973558" y="-2193568"/>
            <a:ext cx="10736436" cy="9077169"/>
          </a:xfrm>
          <a:custGeom>
            <a:avLst/>
            <a:gdLst/>
            <a:ahLst/>
            <a:cxnLst/>
            <a:rect r="r" b="b" t="t" l="l"/>
            <a:pathLst>
              <a:path h="9077169" w="10736436">
                <a:moveTo>
                  <a:pt x="0" y="0"/>
                </a:moveTo>
                <a:lnTo>
                  <a:pt x="10736436" y="0"/>
                </a:lnTo>
                <a:lnTo>
                  <a:pt x="10736436" y="9077169"/>
                </a:lnTo>
                <a:lnTo>
                  <a:pt x="0" y="9077169"/>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741861" y="4578216"/>
            <a:ext cx="896612" cy="896612"/>
          </a:xfrm>
          <a:custGeom>
            <a:avLst/>
            <a:gdLst/>
            <a:ahLst/>
            <a:cxnLst/>
            <a:rect r="r" b="b" t="t" l="l"/>
            <a:pathLst>
              <a:path h="896612" w="896612">
                <a:moveTo>
                  <a:pt x="0" y="0"/>
                </a:moveTo>
                <a:lnTo>
                  <a:pt x="896612" y="0"/>
                </a:lnTo>
                <a:lnTo>
                  <a:pt x="896612" y="896612"/>
                </a:lnTo>
                <a:lnTo>
                  <a:pt x="0" y="89661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4" id="4"/>
          <p:cNvSpPr/>
          <p:nvPr/>
        </p:nvSpPr>
        <p:spPr>
          <a:xfrm flipH="false" flipV="false" rot="0">
            <a:off x="9741861" y="6140660"/>
            <a:ext cx="896612" cy="896612"/>
          </a:xfrm>
          <a:custGeom>
            <a:avLst/>
            <a:gdLst/>
            <a:ahLst/>
            <a:cxnLst/>
            <a:rect r="r" b="b" t="t" l="l"/>
            <a:pathLst>
              <a:path h="896612" w="896612">
                <a:moveTo>
                  <a:pt x="0" y="0"/>
                </a:moveTo>
                <a:lnTo>
                  <a:pt x="896612" y="0"/>
                </a:lnTo>
                <a:lnTo>
                  <a:pt x="896612" y="896612"/>
                </a:lnTo>
                <a:lnTo>
                  <a:pt x="0" y="89661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5" id="5"/>
          <p:cNvSpPr/>
          <p:nvPr/>
        </p:nvSpPr>
        <p:spPr>
          <a:xfrm flipH="false" flipV="false" rot="0">
            <a:off x="9741861" y="7702580"/>
            <a:ext cx="896612" cy="896612"/>
          </a:xfrm>
          <a:custGeom>
            <a:avLst/>
            <a:gdLst/>
            <a:ahLst/>
            <a:cxnLst/>
            <a:rect r="r" b="b" t="t" l="l"/>
            <a:pathLst>
              <a:path h="896612" w="896612">
                <a:moveTo>
                  <a:pt x="0" y="0"/>
                </a:moveTo>
                <a:lnTo>
                  <a:pt x="896612" y="0"/>
                </a:lnTo>
                <a:lnTo>
                  <a:pt x="896612" y="896612"/>
                </a:lnTo>
                <a:lnTo>
                  <a:pt x="0" y="89661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9987939" y="4882021"/>
            <a:ext cx="404456" cy="289002"/>
          </a:xfrm>
          <a:custGeom>
            <a:avLst/>
            <a:gdLst/>
            <a:ahLst/>
            <a:cxnLst/>
            <a:rect r="r" b="b" t="t" l="l"/>
            <a:pathLst>
              <a:path h="289002" w="404456">
                <a:moveTo>
                  <a:pt x="0" y="0"/>
                </a:moveTo>
                <a:lnTo>
                  <a:pt x="404456" y="0"/>
                </a:lnTo>
                <a:lnTo>
                  <a:pt x="404456" y="289002"/>
                </a:lnTo>
                <a:lnTo>
                  <a:pt x="0" y="28900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9987939" y="6390047"/>
            <a:ext cx="404456" cy="397838"/>
          </a:xfrm>
          <a:custGeom>
            <a:avLst/>
            <a:gdLst/>
            <a:ahLst/>
            <a:cxnLst/>
            <a:rect r="r" b="b" t="t" l="l"/>
            <a:pathLst>
              <a:path h="397838" w="404456">
                <a:moveTo>
                  <a:pt x="0" y="0"/>
                </a:moveTo>
                <a:lnTo>
                  <a:pt x="404456" y="0"/>
                </a:lnTo>
                <a:lnTo>
                  <a:pt x="404456" y="397838"/>
                </a:lnTo>
                <a:lnTo>
                  <a:pt x="0" y="397838"/>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8" id="8"/>
          <p:cNvSpPr/>
          <p:nvPr/>
        </p:nvSpPr>
        <p:spPr>
          <a:xfrm flipH="false" flipV="false" rot="0">
            <a:off x="9987939" y="7962262"/>
            <a:ext cx="404456" cy="377247"/>
          </a:xfrm>
          <a:custGeom>
            <a:avLst/>
            <a:gdLst/>
            <a:ahLst/>
            <a:cxnLst/>
            <a:rect r="r" b="b" t="t" l="l"/>
            <a:pathLst>
              <a:path h="377247" w="404456">
                <a:moveTo>
                  <a:pt x="0" y="0"/>
                </a:moveTo>
                <a:lnTo>
                  <a:pt x="404456" y="0"/>
                </a:lnTo>
                <a:lnTo>
                  <a:pt x="404456" y="377247"/>
                </a:lnTo>
                <a:lnTo>
                  <a:pt x="0" y="377247"/>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9" id="9"/>
          <p:cNvSpPr/>
          <p:nvPr/>
        </p:nvSpPr>
        <p:spPr>
          <a:xfrm flipH="false" flipV="false" rot="1397979">
            <a:off x="10726790" y="3842371"/>
            <a:ext cx="9361951" cy="8476821"/>
          </a:xfrm>
          <a:custGeom>
            <a:avLst/>
            <a:gdLst/>
            <a:ahLst/>
            <a:cxnLst/>
            <a:rect r="r" b="b" t="t" l="l"/>
            <a:pathLst>
              <a:path h="8476821" w="9361951">
                <a:moveTo>
                  <a:pt x="0" y="0"/>
                </a:moveTo>
                <a:lnTo>
                  <a:pt x="9361951" y="0"/>
                </a:lnTo>
                <a:lnTo>
                  <a:pt x="9361951" y="8476821"/>
                </a:lnTo>
                <a:lnTo>
                  <a:pt x="0" y="8476821"/>
                </a:lnTo>
                <a:lnTo>
                  <a:pt x="0" y="0"/>
                </a:lnTo>
                <a:close/>
              </a:path>
            </a:pathLst>
          </a:custGeom>
          <a:blipFill>
            <a:blip r:embed="rId12">
              <a:alphaModFix amt="6000"/>
              <a:extLst>
                <a:ext uri="{96DAC541-7B7A-43D3-8B79-37D633B846F1}">
                  <asvg:svgBlip xmlns:asvg="http://schemas.microsoft.com/office/drawing/2016/SVG/main" r:embed="rId13"/>
                </a:ext>
              </a:extLst>
            </a:blip>
            <a:stretch>
              <a:fillRect l="0" t="0" r="0" b="0"/>
            </a:stretch>
          </a:blipFill>
        </p:spPr>
      </p:sp>
      <p:sp>
        <p:nvSpPr>
          <p:cNvPr name="TextBox 10" id="10"/>
          <p:cNvSpPr txBox="true"/>
          <p:nvPr/>
        </p:nvSpPr>
        <p:spPr>
          <a:xfrm rot="0">
            <a:off x="9741861" y="3491808"/>
            <a:ext cx="4581474" cy="607387"/>
          </a:xfrm>
          <a:prstGeom prst="rect">
            <a:avLst/>
          </a:prstGeom>
        </p:spPr>
        <p:txBody>
          <a:bodyPr anchor="t" rtlCol="false" tIns="0" lIns="0" bIns="0" rIns="0">
            <a:spAutoFit/>
          </a:bodyPr>
          <a:lstStyle/>
          <a:p>
            <a:pPr algn="l">
              <a:lnSpc>
                <a:spcPts val="4774"/>
              </a:lnSpc>
            </a:pPr>
            <a:r>
              <a:rPr lang="en-US" b="true" sz="4151" spc="-78">
                <a:solidFill>
                  <a:srgbClr val="007043"/>
                </a:solidFill>
                <a:latin typeface="Anantason Condensed Bold"/>
                <a:ea typeface="Anantason Condensed Bold"/>
                <a:cs typeface="Anantason Condensed Bold"/>
                <a:sym typeface="Anantason Condensed Bold"/>
              </a:rPr>
              <a:t>MY CONTACT</a:t>
            </a:r>
          </a:p>
        </p:txBody>
      </p:sp>
      <p:sp>
        <p:nvSpPr>
          <p:cNvPr name="TextBox 11" id="11"/>
          <p:cNvSpPr txBox="true"/>
          <p:nvPr/>
        </p:nvSpPr>
        <p:spPr>
          <a:xfrm rot="0">
            <a:off x="11097872" y="4597266"/>
            <a:ext cx="5060583" cy="343717"/>
          </a:xfrm>
          <a:prstGeom prst="rect">
            <a:avLst/>
          </a:prstGeom>
        </p:spPr>
        <p:txBody>
          <a:bodyPr anchor="t" rtlCol="false" tIns="0" lIns="0" bIns="0" rIns="0">
            <a:spAutoFit/>
          </a:bodyPr>
          <a:lstStyle/>
          <a:p>
            <a:pPr algn="l">
              <a:lnSpc>
                <a:spcPts val="2796"/>
              </a:lnSpc>
            </a:pPr>
            <a:r>
              <a:rPr lang="en-US" b="true" sz="2431" spc="-72">
                <a:solidFill>
                  <a:srgbClr val="007043"/>
                </a:solidFill>
                <a:latin typeface="Anantason Condensed Bold"/>
                <a:ea typeface="Anantason Condensed Bold"/>
                <a:cs typeface="Anantason Condensed Bold"/>
                <a:sym typeface="Anantason Condensed Bold"/>
              </a:rPr>
              <a:t>E-MAIL</a:t>
            </a:r>
          </a:p>
        </p:txBody>
      </p:sp>
      <p:sp>
        <p:nvSpPr>
          <p:cNvPr name="TextBox 12" id="12"/>
          <p:cNvSpPr txBox="true"/>
          <p:nvPr/>
        </p:nvSpPr>
        <p:spPr>
          <a:xfrm rot="0">
            <a:off x="11097872" y="6159710"/>
            <a:ext cx="5060583" cy="343841"/>
          </a:xfrm>
          <a:prstGeom prst="rect">
            <a:avLst/>
          </a:prstGeom>
        </p:spPr>
        <p:txBody>
          <a:bodyPr anchor="t" rtlCol="false" tIns="0" lIns="0" bIns="0" rIns="0">
            <a:spAutoFit/>
          </a:bodyPr>
          <a:lstStyle/>
          <a:p>
            <a:pPr algn="l">
              <a:lnSpc>
                <a:spcPts val="2796"/>
              </a:lnSpc>
            </a:pPr>
            <a:r>
              <a:rPr lang="en-US" b="true" sz="2431" spc="-72">
                <a:solidFill>
                  <a:srgbClr val="007043"/>
                </a:solidFill>
                <a:latin typeface="Anantason Condensed Bold"/>
                <a:ea typeface="Anantason Condensed Bold"/>
                <a:cs typeface="Anantason Condensed Bold"/>
                <a:sym typeface="Anantason Condensed Bold"/>
              </a:rPr>
              <a:t>WEBSITE</a:t>
            </a:r>
          </a:p>
        </p:txBody>
      </p:sp>
      <p:sp>
        <p:nvSpPr>
          <p:cNvPr name="TextBox 13" id="13"/>
          <p:cNvSpPr txBox="true"/>
          <p:nvPr/>
        </p:nvSpPr>
        <p:spPr>
          <a:xfrm rot="0">
            <a:off x="11097872" y="7721630"/>
            <a:ext cx="5060583" cy="343717"/>
          </a:xfrm>
          <a:prstGeom prst="rect">
            <a:avLst/>
          </a:prstGeom>
        </p:spPr>
        <p:txBody>
          <a:bodyPr anchor="t" rtlCol="false" tIns="0" lIns="0" bIns="0" rIns="0">
            <a:spAutoFit/>
          </a:bodyPr>
          <a:lstStyle/>
          <a:p>
            <a:pPr algn="l">
              <a:lnSpc>
                <a:spcPts val="2796"/>
              </a:lnSpc>
            </a:pPr>
            <a:r>
              <a:rPr lang="en-US" b="true" sz="2431" spc="-72">
                <a:solidFill>
                  <a:srgbClr val="007043"/>
                </a:solidFill>
                <a:latin typeface="Anantason Condensed Bold"/>
                <a:ea typeface="Anantason Condensed Bold"/>
                <a:cs typeface="Anantason Condensed Bold"/>
                <a:sym typeface="Anantason Condensed Bold"/>
              </a:rPr>
              <a:t>MOBILE NUMBER</a:t>
            </a:r>
          </a:p>
        </p:txBody>
      </p:sp>
      <p:sp>
        <p:nvSpPr>
          <p:cNvPr name="TextBox 14" id="14"/>
          <p:cNvSpPr txBox="true"/>
          <p:nvPr/>
        </p:nvSpPr>
        <p:spPr>
          <a:xfrm rot="0">
            <a:off x="11097872" y="5046960"/>
            <a:ext cx="5336265" cy="427060"/>
          </a:xfrm>
          <a:prstGeom prst="rect">
            <a:avLst/>
          </a:prstGeom>
        </p:spPr>
        <p:txBody>
          <a:bodyPr anchor="t" rtlCol="false" tIns="0" lIns="0" bIns="0" rIns="0">
            <a:spAutoFit/>
          </a:bodyPr>
          <a:lstStyle/>
          <a:p>
            <a:pPr algn="l">
              <a:lnSpc>
                <a:spcPts val="3404"/>
              </a:lnSpc>
              <a:spcBef>
                <a:spcPct val="0"/>
              </a:spcBef>
            </a:pPr>
            <a:r>
              <a:rPr lang="en-US" b="true" sz="2431">
                <a:solidFill>
                  <a:srgbClr val="007043"/>
                </a:solidFill>
                <a:latin typeface="Inter Semi-Bold"/>
                <a:ea typeface="Inter Semi-Bold"/>
                <a:cs typeface="Inter Semi-Bold"/>
                <a:sym typeface="Inter Semi-Bold"/>
              </a:rPr>
              <a:t>dimasdadip99@gmail.com</a:t>
            </a:r>
          </a:p>
        </p:txBody>
      </p:sp>
      <p:sp>
        <p:nvSpPr>
          <p:cNvPr name="TextBox 15" id="15"/>
          <p:cNvSpPr txBox="true"/>
          <p:nvPr/>
        </p:nvSpPr>
        <p:spPr>
          <a:xfrm rot="0">
            <a:off x="11097872" y="6609404"/>
            <a:ext cx="5336265" cy="427060"/>
          </a:xfrm>
          <a:prstGeom prst="rect">
            <a:avLst/>
          </a:prstGeom>
        </p:spPr>
        <p:txBody>
          <a:bodyPr anchor="t" rtlCol="false" tIns="0" lIns="0" bIns="0" rIns="0">
            <a:spAutoFit/>
          </a:bodyPr>
          <a:lstStyle/>
          <a:p>
            <a:pPr algn="l">
              <a:lnSpc>
                <a:spcPts val="3404"/>
              </a:lnSpc>
              <a:spcBef>
                <a:spcPct val="0"/>
              </a:spcBef>
            </a:pPr>
            <a:r>
              <a:rPr lang="en-US" b="true" sz="2431">
                <a:solidFill>
                  <a:srgbClr val="007043"/>
                </a:solidFill>
                <a:latin typeface="Inter Semi-Bold"/>
                <a:ea typeface="Inter Semi-Bold"/>
                <a:cs typeface="Inter Semi-Bold"/>
                <a:sym typeface="Inter Semi-Bold"/>
              </a:rPr>
              <a:t>https://github.com/Dadipp</a:t>
            </a:r>
          </a:p>
        </p:txBody>
      </p:sp>
      <p:sp>
        <p:nvSpPr>
          <p:cNvPr name="TextBox 16" id="16"/>
          <p:cNvSpPr txBox="true"/>
          <p:nvPr/>
        </p:nvSpPr>
        <p:spPr>
          <a:xfrm rot="0">
            <a:off x="11097872" y="8171324"/>
            <a:ext cx="5336265" cy="427060"/>
          </a:xfrm>
          <a:prstGeom prst="rect">
            <a:avLst/>
          </a:prstGeom>
        </p:spPr>
        <p:txBody>
          <a:bodyPr anchor="t" rtlCol="false" tIns="0" lIns="0" bIns="0" rIns="0">
            <a:spAutoFit/>
          </a:bodyPr>
          <a:lstStyle/>
          <a:p>
            <a:pPr algn="l">
              <a:lnSpc>
                <a:spcPts val="3404"/>
              </a:lnSpc>
              <a:spcBef>
                <a:spcPct val="0"/>
              </a:spcBef>
            </a:pPr>
            <a:r>
              <a:rPr lang="en-US" b="true" sz="2431">
                <a:solidFill>
                  <a:srgbClr val="007043"/>
                </a:solidFill>
                <a:latin typeface="Inter Semi-Bold"/>
                <a:ea typeface="Inter Semi-Bold"/>
                <a:cs typeface="Inter Semi-Bold"/>
                <a:sym typeface="Inter Semi-Bold"/>
              </a:rPr>
              <a:t>+62 821 1260 3636</a:t>
            </a:r>
          </a:p>
        </p:txBody>
      </p:sp>
      <p:sp>
        <p:nvSpPr>
          <p:cNvPr name="TextBox 17" id="17"/>
          <p:cNvSpPr txBox="true"/>
          <p:nvPr/>
        </p:nvSpPr>
        <p:spPr>
          <a:xfrm rot="0">
            <a:off x="8809639" y="1139530"/>
            <a:ext cx="4576465" cy="1035050"/>
          </a:xfrm>
          <a:prstGeom prst="rect">
            <a:avLst/>
          </a:prstGeom>
        </p:spPr>
        <p:txBody>
          <a:bodyPr anchor="t" rtlCol="false" tIns="0" lIns="0" bIns="0" rIns="0">
            <a:spAutoFit/>
          </a:bodyPr>
          <a:lstStyle/>
          <a:p>
            <a:pPr algn="ctr">
              <a:lnSpc>
                <a:spcPts val="8049"/>
              </a:lnSpc>
              <a:spcBef>
                <a:spcPct val="0"/>
              </a:spcBef>
            </a:pPr>
            <a:r>
              <a:rPr lang="en-US" b="true" sz="6999" spc="-209">
                <a:solidFill>
                  <a:srgbClr val="007043"/>
                </a:solidFill>
                <a:latin typeface="Anantason Condensed Bold"/>
                <a:ea typeface="Anantason Condensed Bold"/>
                <a:cs typeface="Anantason Condensed Bold"/>
                <a:sym typeface="Anantason Condensed Bold"/>
              </a:rPr>
              <a:t>THANK YOU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AF8F0"/>
        </a:solidFill>
      </p:bgPr>
    </p:bg>
    <p:spTree>
      <p:nvGrpSpPr>
        <p:cNvPr id="1" name=""/>
        <p:cNvGrpSpPr/>
        <p:nvPr/>
      </p:nvGrpSpPr>
      <p:grpSpPr>
        <a:xfrm>
          <a:off x="0" y="0"/>
          <a:ext cx="0" cy="0"/>
          <a:chOff x="0" y="0"/>
          <a:chExt cx="0" cy="0"/>
        </a:xfrm>
      </p:grpSpPr>
      <p:sp>
        <p:nvSpPr>
          <p:cNvPr name="Freeform 2" id="2"/>
          <p:cNvSpPr/>
          <p:nvPr/>
        </p:nvSpPr>
        <p:spPr>
          <a:xfrm flipH="false" flipV="false" rot="0">
            <a:off x="2889525" y="-598832"/>
            <a:ext cx="7442511" cy="8545681"/>
          </a:xfrm>
          <a:custGeom>
            <a:avLst/>
            <a:gdLst/>
            <a:ahLst/>
            <a:cxnLst/>
            <a:rect r="r" b="b" t="t" l="l"/>
            <a:pathLst>
              <a:path h="8545681" w="7442511">
                <a:moveTo>
                  <a:pt x="0" y="0"/>
                </a:moveTo>
                <a:lnTo>
                  <a:pt x="7442511" y="0"/>
                </a:lnTo>
                <a:lnTo>
                  <a:pt x="7442511" y="8545681"/>
                </a:lnTo>
                <a:lnTo>
                  <a:pt x="0" y="8545681"/>
                </a:lnTo>
                <a:lnTo>
                  <a:pt x="0" y="0"/>
                </a:lnTo>
                <a:close/>
              </a:path>
            </a:pathLst>
          </a:custGeom>
          <a:blipFill>
            <a:blip r:embed="rId2">
              <a:alphaModFix amt="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661463" y="1144058"/>
            <a:ext cx="986417" cy="986417"/>
          </a:xfrm>
          <a:custGeom>
            <a:avLst/>
            <a:gdLst/>
            <a:ahLst/>
            <a:cxnLst/>
            <a:rect r="r" b="b" t="t" l="l"/>
            <a:pathLst>
              <a:path h="986417" w="986417">
                <a:moveTo>
                  <a:pt x="0" y="0"/>
                </a:moveTo>
                <a:lnTo>
                  <a:pt x="986417" y="0"/>
                </a:lnTo>
                <a:lnTo>
                  <a:pt x="986417" y="986417"/>
                </a:lnTo>
                <a:lnTo>
                  <a:pt x="0" y="98641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9661463" y="3318399"/>
            <a:ext cx="986417" cy="986417"/>
          </a:xfrm>
          <a:custGeom>
            <a:avLst/>
            <a:gdLst/>
            <a:ahLst/>
            <a:cxnLst/>
            <a:rect r="r" b="b" t="t" l="l"/>
            <a:pathLst>
              <a:path h="986417" w="986417">
                <a:moveTo>
                  <a:pt x="0" y="0"/>
                </a:moveTo>
                <a:lnTo>
                  <a:pt x="986417" y="0"/>
                </a:lnTo>
                <a:lnTo>
                  <a:pt x="986417" y="986417"/>
                </a:lnTo>
                <a:lnTo>
                  <a:pt x="0" y="98641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9661463" y="5492739"/>
            <a:ext cx="986417" cy="986417"/>
          </a:xfrm>
          <a:custGeom>
            <a:avLst/>
            <a:gdLst/>
            <a:ahLst/>
            <a:cxnLst/>
            <a:rect r="r" b="b" t="t" l="l"/>
            <a:pathLst>
              <a:path h="986417" w="986417">
                <a:moveTo>
                  <a:pt x="0" y="0"/>
                </a:moveTo>
                <a:lnTo>
                  <a:pt x="986417" y="0"/>
                </a:lnTo>
                <a:lnTo>
                  <a:pt x="986417" y="986418"/>
                </a:lnTo>
                <a:lnTo>
                  <a:pt x="0" y="98641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9661463" y="7667080"/>
            <a:ext cx="986417" cy="986417"/>
          </a:xfrm>
          <a:custGeom>
            <a:avLst/>
            <a:gdLst/>
            <a:ahLst/>
            <a:cxnLst/>
            <a:rect r="r" b="b" t="t" l="l"/>
            <a:pathLst>
              <a:path h="986417" w="986417">
                <a:moveTo>
                  <a:pt x="0" y="0"/>
                </a:moveTo>
                <a:lnTo>
                  <a:pt x="986417" y="0"/>
                </a:lnTo>
                <a:lnTo>
                  <a:pt x="986417" y="986417"/>
                </a:lnTo>
                <a:lnTo>
                  <a:pt x="0" y="98641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true" flipV="false" rot="-2787572">
            <a:off x="-2353460" y="7005579"/>
            <a:ext cx="6397120" cy="5792301"/>
          </a:xfrm>
          <a:custGeom>
            <a:avLst/>
            <a:gdLst/>
            <a:ahLst/>
            <a:cxnLst/>
            <a:rect r="r" b="b" t="t" l="l"/>
            <a:pathLst>
              <a:path h="5792301" w="6397120">
                <a:moveTo>
                  <a:pt x="6397120" y="0"/>
                </a:moveTo>
                <a:lnTo>
                  <a:pt x="0" y="0"/>
                </a:lnTo>
                <a:lnTo>
                  <a:pt x="0" y="5792301"/>
                </a:lnTo>
                <a:lnTo>
                  <a:pt x="6397120" y="5792301"/>
                </a:lnTo>
                <a:lnTo>
                  <a:pt x="6397120" y="0"/>
                </a:lnTo>
                <a:close/>
              </a:path>
            </a:pathLst>
          </a:custGeom>
          <a:blipFill>
            <a:blip r:embed="rId6">
              <a:alphaModFix amt="50000"/>
              <a:extLst>
                <a:ext uri="{96DAC541-7B7A-43D3-8B79-37D633B846F1}">
                  <asvg:svgBlip xmlns:asvg="http://schemas.microsoft.com/office/drawing/2016/SVG/main" r:embed="rId7"/>
                </a:ext>
              </a:extLst>
            </a:blip>
            <a:stretch>
              <a:fillRect l="0" t="0" r="0" b="0"/>
            </a:stretch>
          </a:blipFill>
        </p:spPr>
      </p:sp>
      <p:sp>
        <p:nvSpPr>
          <p:cNvPr name="TextBox 8" id="8"/>
          <p:cNvSpPr txBox="true"/>
          <p:nvPr/>
        </p:nvSpPr>
        <p:spPr>
          <a:xfrm rot="0">
            <a:off x="1144862" y="3826133"/>
            <a:ext cx="8006009" cy="2545541"/>
          </a:xfrm>
          <a:prstGeom prst="rect">
            <a:avLst/>
          </a:prstGeom>
        </p:spPr>
        <p:txBody>
          <a:bodyPr anchor="t" rtlCol="false" tIns="0" lIns="0" bIns="0" rIns="0">
            <a:spAutoFit/>
          </a:bodyPr>
          <a:lstStyle/>
          <a:p>
            <a:pPr algn="l">
              <a:lnSpc>
                <a:spcPts val="10004"/>
              </a:lnSpc>
            </a:pPr>
            <a:r>
              <a:rPr lang="en-US" b="true" sz="8699" spc="-260">
                <a:solidFill>
                  <a:srgbClr val="007043"/>
                </a:solidFill>
                <a:latin typeface="Anantason Condensed Bold"/>
                <a:ea typeface="Anantason Condensed Bold"/>
                <a:cs typeface="Anantason Condensed Bold"/>
                <a:sym typeface="Anantason Condensed Bold"/>
              </a:rPr>
              <a:t>TABLE OF CONTENTS</a:t>
            </a:r>
          </a:p>
        </p:txBody>
      </p:sp>
      <p:sp>
        <p:nvSpPr>
          <p:cNvPr name="TextBox 9" id="9"/>
          <p:cNvSpPr txBox="true"/>
          <p:nvPr/>
        </p:nvSpPr>
        <p:spPr>
          <a:xfrm rot="0">
            <a:off x="9869053" y="1339769"/>
            <a:ext cx="571237" cy="537696"/>
          </a:xfrm>
          <a:prstGeom prst="rect">
            <a:avLst/>
          </a:prstGeom>
        </p:spPr>
        <p:txBody>
          <a:bodyPr anchor="t" rtlCol="false" tIns="0" lIns="0" bIns="0" rIns="0">
            <a:spAutoFit/>
          </a:bodyPr>
          <a:lstStyle/>
          <a:p>
            <a:pPr algn="ctr">
              <a:lnSpc>
                <a:spcPts val="4480"/>
              </a:lnSpc>
              <a:spcBef>
                <a:spcPct val="0"/>
              </a:spcBef>
            </a:pPr>
            <a:r>
              <a:rPr lang="en-US" b="true" sz="3200">
                <a:solidFill>
                  <a:srgbClr val="007043"/>
                </a:solidFill>
                <a:latin typeface="Anantason Condensed Bold"/>
                <a:ea typeface="Anantason Condensed Bold"/>
                <a:cs typeface="Anantason Condensed Bold"/>
                <a:sym typeface="Anantason Condensed Bold"/>
              </a:rPr>
              <a:t>01</a:t>
            </a:r>
          </a:p>
        </p:txBody>
      </p:sp>
      <p:sp>
        <p:nvSpPr>
          <p:cNvPr name="TextBox 10" id="10"/>
          <p:cNvSpPr txBox="true"/>
          <p:nvPr/>
        </p:nvSpPr>
        <p:spPr>
          <a:xfrm rot="0">
            <a:off x="11205335" y="1339621"/>
            <a:ext cx="3633182" cy="537845"/>
          </a:xfrm>
          <a:prstGeom prst="rect">
            <a:avLst/>
          </a:prstGeom>
        </p:spPr>
        <p:txBody>
          <a:bodyPr anchor="t" rtlCol="false" tIns="0" lIns="0" bIns="0" rIns="0">
            <a:spAutoFit/>
          </a:bodyPr>
          <a:lstStyle/>
          <a:p>
            <a:pPr algn="l">
              <a:lnSpc>
                <a:spcPts val="4480"/>
              </a:lnSpc>
              <a:spcBef>
                <a:spcPct val="0"/>
              </a:spcBef>
            </a:pPr>
            <a:r>
              <a:rPr lang="en-US" b="true" sz="3200">
                <a:solidFill>
                  <a:srgbClr val="007043"/>
                </a:solidFill>
                <a:latin typeface="Anantason Condensed Bold"/>
                <a:ea typeface="Anantason Condensed Bold"/>
                <a:cs typeface="Anantason Condensed Bold"/>
                <a:sym typeface="Anantason Condensed Bold"/>
              </a:rPr>
              <a:t>INTRODUCTION</a:t>
            </a:r>
          </a:p>
        </p:txBody>
      </p:sp>
      <p:sp>
        <p:nvSpPr>
          <p:cNvPr name="TextBox 11" id="11"/>
          <p:cNvSpPr txBox="true"/>
          <p:nvPr/>
        </p:nvSpPr>
        <p:spPr>
          <a:xfrm rot="0">
            <a:off x="9869053" y="3514110"/>
            <a:ext cx="571237" cy="537696"/>
          </a:xfrm>
          <a:prstGeom prst="rect">
            <a:avLst/>
          </a:prstGeom>
        </p:spPr>
        <p:txBody>
          <a:bodyPr anchor="t" rtlCol="false" tIns="0" lIns="0" bIns="0" rIns="0">
            <a:spAutoFit/>
          </a:bodyPr>
          <a:lstStyle/>
          <a:p>
            <a:pPr algn="ctr">
              <a:lnSpc>
                <a:spcPts val="4480"/>
              </a:lnSpc>
              <a:spcBef>
                <a:spcPct val="0"/>
              </a:spcBef>
            </a:pPr>
            <a:r>
              <a:rPr lang="en-US" b="true" sz="3200">
                <a:solidFill>
                  <a:srgbClr val="007043"/>
                </a:solidFill>
                <a:latin typeface="Anantason Condensed Bold"/>
                <a:ea typeface="Anantason Condensed Bold"/>
                <a:cs typeface="Anantason Condensed Bold"/>
                <a:sym typeface="Anantason Condensed Bold"/>
              </a:rPr>
              <a:t>02</a:t>
            </a:r>
          </a:p>
        </p:txBody>
      </p:sp>
      <p:sp>
        <p:nvSpPr>
          <p:cNvPr name="TextBox 12" id="12"/>
          <p:cNvSpPr txBox="true"/>
          <p:nvPr/>
        </p:nvSpPr>
        <p:spPr>
          <a:xfrm rot="0">
            <a:off x="11205335" y="3490535"/>
            <a:ext cx="3633182" cy="537845"/>
          </a:xfrm>
          <a:prstGeom prst="rect">
            <a:avLst/>
          </a:prstGeom>
        </p:spPr>
        <p:txBody>
          <a:bodyPr anchor="t" rtlCol="false" tIns="0" lIns="0" bIns="0" rIns="0">
            <a:spAutoFit/>
          </a:bodyPr>
          <a:lstStyle/>
          <a:p>
            <a:pPr algn="l">
              <a:lnSpc>
                <a:spcPts val="4480"/>
              </a:lnSpc>
              <a:spcBef>
                <a:spcPct val="0"/>
              </a:spcBef>
            </a:pPr>
            <a:r>
              <a:rPr lang="en-US" b="true" sz="3200">
                <a:solidFill>
                  <a:srgbClr val="007043"/>
                </a:solidFill>
                <a:latin typeface="Anantason Condensed Bold"/>
                <a:ea typeface="Anantason Condensed Bold"/>
                <a:cs typeface="Anantason Condensed Bold"/>
                <a:sym typeface="Anantason Condensed Bold"/>
              </a:rPr>
              <a:t>OVERVIEW PROJECT</a:t>
            </a:r>
          </a:p>
        </p:txBody>
      </p:sp>
      <p:sp>
        <p:nvSpPr>
          <p:cNvPr name="TextBox 13" id="13"/>
          <p:cNvSpPr txBox="true"/>
          <p:nvPr/>
        </p:nvSpPr>
        <p:spPr>
          <a:xfrm rot="0">
            <a:off x="9869053" y="5688451"/>
            <a:ext cx="571237" cy="537696"/>
          </a:xfrm>
          <a:prstGeom prst="rect">
            <a:avLst/>
          </a:prstGeom>
        </p:spPr>
        <p:txBody>
          <a:bodyPr anchor="t" rtlCol="false" tIns="0" lIns="0" bIns="0" rIns="0">
            <a:spAutoFit/>
          </a:bodyPr>
          <a:lstStyle/>
          <a:p>
            <a:pPr algn="ctr">
              <a:lnSpc>
                <a:spcPts val="4480"/>
              </a:lnSpc>
              <a:spcBef>
                <a:spcPct val="0"/>
              </a:spcBef>
            </a:pPr>
            <a:r>
              <a:rPr lang="en-US" b="true" sz="3200">
                <a:solidFill>
                  <a:srgbClr val="007043"/>
                </a:solidFill>
                <a:latin typeface="Anantason Condensed Bold"/>
                <a:ea typeface="Anantason Condensed Bold"/>
                <a:cs typeface="Anantason Condensed Bold"/>
                <a:sym typeface="Anantason Condensed Bold"/>
              </a:rPr>
              <a:t>03</a:t>
            </a:r>
          </a:p>
        </p:txBody>
      </p:sp>
      <p:sp>
        <p:nvSpPr>
          <p:cNvPr name="TextBox 14" id="14"/>
          <p:cNvSpPr txBox="true"/>
          <p:nvPr/>
        </p:nvSpPr>
        <p:spPr>
          <a:xfrm rot="0">
            <a:off x="11205335" y="5638105"/>
            <a:ext cx="3633182" cy="537845"/>
          </a:xfrm>
          <a:prstGeom prst="rect">
            <a:avLst/>
          </a:prstGeom>
        </p:spPr>
        <p:txBody>
          <a:bodyPr anchor="t" rtlCol="false" tIns="0" lIns="0" bIns="0" rIns="0">
            <a:spAutoFit/>
          </a:bodyPr>
          <a:lstStyle/>
          <a:p>
            <a:pPr algn="l">
              <a:lnSpc>
                <a:spcPts val="4480"/>
              </a:lnSpc>
              <a:spcBef>
                <a:spcPct val="0"/>
              </a:spcBef>
            </a:pPr>
            <a:r>
              <a:rPr lang="en-US" b="true" sz="3200">
                <a:solidFill>
                  <a:srgbClr val="007043"/>
                </a:solidFill>
                <a:latin typeface="Anantason Condensed Bold"/>
                <a:ea typeface="Anantason Condensed Bold"/>
                <a:cs typeface="Anantason Condensed Bold"/>
                <a:sym typeface="Anantason Condensed Bold"/>
              </a:rPr>
              <a:t>MAIN PROJECT</a:t>
            </a:r>
          </a:p>
        </p:txBody>
      </p:sp>
      <p:sp>
        <p:nvSpPr>
          <p:cNvPr name="TextBox 15" id="15"/>
          <p:cNvSpPr txBox="true"/>
          <p:nvPr/>
        </p:nvSpPr>
        <p:spPr>
          <a:xfrm rot="0">
            <a:off x="9869053" y="7862791"/>
            <a:ext cx="571237" cy="537696"/>
          </a:xfrm>
          <a:prstGeom prst="rect">
            <a:avLst/>
          </a:prstGeom>
        </p:spPr>
        <p:txBody>
          <a:bodyPr anchor="t" rtlCol="false" tIns="0" lIns="0" bIns="0" rIns="0">
            <a:spAutoFit/>
          </a:bodyPr>
          <a:lstStyle/>
          <a:p>
            <a:pPr algn="ctr">
              <a:lnSpc>
                <a:spcPts val="4480"/>
              </a:lnSpc>
              <a:spcBef>
                <a:spcPct val="0"/>
              </a:spcBef>
            </a:pPr>
            <a:r>
              <a:rPr lang="en-US" b="true" sz="3200">
                <a:solidFill>
                  <a:srgbClr val="007043"/>
                </a:solidFill>
                <a:latin typeface="Anantason Condensed Bold"/>
                <a:ea typeface="Anantason Condensed Bold"/>
                <a:cs typeface="Anantason Condensed Bold"/>
                <a:sym typeface="Anantason Condensed Bold"/>
              </a:rPr>
              <a:t>04</a:t>
            </a:r>
          </a:p>
        </p:txBody>
      </p:sp>
      <p:sp>
        <p:nvSpPr>
          <p:cNvPr name="TextBox 16" id="16"/>
          <p:cNvSpPr txBox="true"/>
          <p:nvPr/>
        </p:nvSpPr>
        <p:spPr>
          <a:xfrm rot="0">
            <a:off x="11205335" y="7862642"/>
            <a:ext cx="3633182" cy="537845"/>
          </a:xfrm>
          <a:prstGeom prst="rect">
            <a:avLst/>
          </a:prstGeom>
        </p:spPr>
        <p:txBody>
          <a:bodyPr anchor="t" rtlCol="false" tIns="0" lIns="0" bIns="0" rIns="0">
            <a:spAutoFit/>
          </a:bodyPr>
          <a:lstStyle/>
          <a:p>
            <a:pPr algn="l">
              <a:lnSpc>
                <a:spcPts val="4480"/>
              </a:lnSpc>
              <a:spcBef>
                <a:spcPct val="0"/>
              </a:spcBef>
            </a:pPr>
            <a:r>
              <a:rPr lang="en-US" b="true" sz="3200">
                <a:solidFill>
                  <a:srgbClr val="007043"/>
                </a:solidFill>
                <a:latin typeface="Anantason Condensed Bold"/>
                <a:ea typeface="Anantason Condensed Bold"/>
                <a:cs typeface="Anantason Condensed Bold"/>
                <a:sym typeface="Anantason Condensed Bold"/>
              </a:rPr>
              <a:t>APPENDIX</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AF8F0"/>
        </a:solidFill>
      </p:bgPr>
    </p:bg>
    <p:spTree>
      <p:nvGrpSpPr>
        <p:cNvPr id="1" name=""/>
        <p:cNvGrpSpPr/>
        <p:nvPr/>
      </p:nvGrpSpPr>
      <p:grpSpPr>
        <a:xfrm>
          <a:off x="0" y="0"/>
          <a:ext cx="0" cy="0"/>
          <a:chOff x="0" y="0"/>
          <a:chExt cx="0" cy="0"/>
        </a:xfrm>
      </p:grpSpPr>
      <p:sp>
        <p:nvSpPr>
          <p:cNvPr name="Freeform 2" id="2"/>
          <p:cNvSpPr/>
          <p:nvPr/>
        </p:nvSpPr>
        <p:spPr>
          <a:xfrm flipH="false" flipV="false" rot="0">
            <a:off x="13592750" y="-1219935"/>
            <a:ext cx="6421610" cy="6589339"/>
          </a:xfrm>
          <a:custGeom>
            <a:avLst/>
            <a:gdLst/>
            <a:ahLst/>
            <a:cxnLst/>
            <a:rect r="r" b="b" t="t" l="l"/>
            <a:pathLst>
              <a:path h="6589339" w="6421610">
                <a:moveTo>
                  <a:pt x="0" y="0"/>
                </a:moveTo>
                <a:lnTo>
                  <a:pt x="6421610" y="0"/>
                </a:lnTo>
                <a:lnTo>
                  <a:pt x="6421610" y="6589339"/>
                </a:lnTo>
                <a:lnTo>
                  <a:pt x="0" y="6589339"/>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6034839" y="1057275"/>
            <a:ext cx="12253161" cy="1035050"/>
          </a:xfrm>
          <a:prstGeom prst="rect">
            <a:avLst/>
          </a:prstGeom>
        </p:spPr>
        <p:txBody>
          <a:bodyPr anchor="t" rtlCol="false" tIns="0" lIns="0" bIns="0" rIns="0">
            <a:spAutoFit/>
          </a:bodyPr>
          <a:lstStyle/>
          <a:p>
            <a:pPr algn="l">
              <a:lnSpc>
                <a:spcPts val="8049"/>
              </a:lnSpc>
            </a:pPr>
            <a:r>
              <a:rPr lang="en-US" b="true" sz="6999" spc="-209">
                <a:solidFill>
                  <a:srgbClr val="007043"/>
                </a:solidFill>
                <a:latin typeface="Anantason Condensed Bold"/>
                <a:ea typeface="Anantason Condensed Bold"/>
                <a:cs typeface="Anantason Condensed Bold"/>
                <a:sym typeface="Anantason Condensed Bold"/>
              </a:rPr>
              <a:t>INTRODUCTION</a:t>
            </a:r>
          </a:p>
        </p:txBody>
      </p:sp>
      <p:sp>
        <p:nvSpPr>
          <p:cNvPr name="Freeform 4" id="4"/>
          <p:cNvSpPr/>
          <p:nvPr/>
        </p:nvSpPr>
        <p:spPr>
          <a:xfrm flipH="false" flipV="false" rot="7071524">
            <a:off x="-3391960" y="7671691"/>
            <a:ext cx="6421610" cy="6589339"/>
          </a:xfrm>
          <a:custGeom>
            <a:avLst/>
            <a:gdLst/>
            <a:ahLst/>
            <a:cxnLst/>
            <a:rect r="r" b="b" t="t" l="l"/>
            <a:pathLst>
              <a:path h="6589339" w="6421610">
                <a:moveTo>
                  <a:pt x="0" y="0"/>
                </a:moveTo>
                <a:lnTo>
                  <a:pt x="6421610" y="0"/>
                </a:lnTo>
                <a:lnTo>
                  <a:pt x="6421610" y="6589339"/>
                </a:lnTo>
                <a:lnTo>
                  <a:pt x="0" y="6589339"/>
                </a:lnTo>
                <a:lnTo>
                  <a:pt x="0" y="0"/>
                </a:lnTo>
                <a:close/>
              </a:path>
            </a:pathLst>
          </a:custGeom>
          <a:blipFill>
            <a:blip r:embed="rId2">
              <a:alphaModFix amt="37000"/>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918388" y="332901"/>
            <a:ext cx="4587311" cy="4587311"/>
            <a:chOff x="0" y="0"/>
            <a:chExt cx="6350000" cy="6350000"/>
          </a:xfrm>
        </p:grpSpPr>
        <p:sp>
          <p:nvSpPr>
            <p:cNvPr name="Freeform 6" id="6"/>
            <p:cNvSpPr/>
            <p:nvPr/>
          </p:nvSpPr>
          <p:spPr>
            <a:xfrm flipH="false" flipV="false" rot="0">
              <a:off x="541020" y="537210"/>
              <a:ext cx="5255260" cy="5255260"/>
            </a:xfrm>
            <a:custGeom>
              <a:avLst/>
              <a:gdLst/>
              <a:ahLst/>
              <a:cxnLst/>
              <a:rect r="r" b="b" t="t" l="l"/>
              <a:pathLst>
                <a:path h="5255260" w="5255260">
                  <a:moveTo>
                    <a:pt x="2627630" y="0"/>
                  </a:moveTo>
                  <a:cubicBezTo>
                    <a:pt x="1176430" y="0"/>
                    <a:pt x="0" y="1176430"/>
                    <a:pt x="0" y="2627630"/>
                  </a:cubicBezTo>
                  <a:cubicBezTo>
                    <a:pt x="0" y="4078830"/>
                    <a:pt x="1176430" y="5255260"/>
                    <a:pt x="2627630" y="5255260"/>
                  </a:cubicBezTo>
                  <a:cubicBezTo>
                    <a:pt x="4078830" y="5255260"/>
                    <a:pt x="5255260" y="4078830"/>
                    <a:pt x="5255260" y="2627630"/>
                  </a:cubicBezTo>
                  <a:cubicBezTo>
                    <a:pt x="5255260" y="1176430"/>
                    <a:pt x="4078830" y="0"/>
                    <a:pt x="2627630" y="0"/>
                  </a:cubicBezTo>
                  <a:close/>
                </a:path>
              </a:pathLst>
            </a:custGeom>
            <a:blipFill>
              <a:blip r:embed="rId4"/>
              <a:stretch>
                <a:fillRect l="0" t="-7900" r="0" b="-7900"/>
              </a:stretch>
            </a:blipFill>
          </p:spPr>
        </p:sp>
      </p:grpSp>
      <p:sp>
        <p:nvSpPr>
          <p:cNvPr name="TextBox 7" id="7"/>
          <p:cNvSpPr txBox="true"/>
          <p:nvPr/>
        </p:nvSpPr>
        <p:spPr>
          <a:xfrm rot="0">
            <a:off x="6034839" y="2172531"/>
            <a:ext cx="12253161" cy="831850"/>
          </a:xfrm>
          <a:prstGeom prst="rect">
            <a:avLst/>
          </a:prstGeom>
        </p:spPr>
        <p:txBody>
          <a:bodyPr anchor="t" rtlCol="false" tIns="0" lIns="0" bIns="0" rIns="0">
            <a:spAutoFit/>
          </a:bodyPr>
          <a:lstStyle/>
          <a:p>
            <a:pPr algn="l">
              <a:lnSpc>
                <a:spcPts val="5750"/>
              </a:lnSpc>
            </a:pPr>
            <a:r>
              <a:rPr lang="en-US" b="true" sz="5000" spc="-150">
                <a:solidFill>
                  <a:srgbClr val="434343"/>
                </a:solidFill>
                <a:latin typeface="Arial Bold"/>
                <a:ea typeface="Arial Bold"/>
                <a:cs typeface="Arial Bold"/>
                <a:sym typeface="Arial Bold"/>
              </a:rPr>
              <a:t>DIMAS ADI PRASETYO</a:t>
            </a:r>
          </a:p>
        </p:txBody>
      </p:sp>
      <p:sp>
        <p:nvSpPr>
          <p:cNvPr name="TextBox 8" id="8"/>
          <p:cNvSpPr txBox="true"/>
          <p:nvPr/>
        </p:nvSpPr>
        <p:spPr>
          <a:xfrm rot="0">
            <a:off x="6034839" y="3036962"/>
            <a:ext cx="1512391" cy="604520"/>
          </a:xfrm>
          <a:prstGeom prst="rect">
            <a:avLst/>
          </a:prstGeom>
        </p:spPr>
        <p:txBody>
          <a:bodyPr anchor="t" rtlCol="false" tIns="0" lIns="0" bIns="0" rIns="0">
            <a:spAutoFit/>
          </a:bodyPr>
          <a:lstStyle/>
          <a:p>
            <a:pPr algn="ctr">
              <a:lnSpc>
                <a:spcPts val="4480"/>
              </a:lnSpc>
              <a:spcBef>
                <a:spcPct val="0"/>
              </a:spcBef>
            </a:pPr>
            <a:r>
              <a:rPr lang="en-US" b="true" sz="3200">
                <a:solidFill>
                  <a:srgbClr val="38B6FF"/>
                </a:solidFill>
                <a:latin typeface="Arial Bold"/>
                <a:ea typeface="Arial Bold"/>
                <a:cs typeface="Arial Bold"/>
                <a:sym typeface="Arial Bold"/>
              </a:rPr>
              <a:t>Student</a:t>
            </a:r>
          </a:p>
        </p:txBody>
      </p:sp>
      <p:sp>
        <p:nvSpPr>
          <p:cNvPr name="TextBox 9" id="9"/>
          <p:cNvSpPr txBox="true"/>
          <p:nvPr/>
        </p:nvSpPr>
        <p:spPr>
          <a:xfrm rot="0">
            <a:off x="6034839" y="3587628"/>
            <a:ext cx="12253161" cy="504825"/>
          </a:xfrm>
          <a:prstGeom prst="rect">
            <a:avLst/>
          </a:prstGeom>
        </p:spPr>
        <p:txBody>
          <a:bodyPr anchor="t" rtlCol="false" tIns="0" lIns="0" bIns="0" rIns="0">
            <a:spAutoFit/>
          </a:bodyPr>
          <a:lstStyle/>
          <a:p>
            <a:pPr algn="l">
              <a:lnSpc>
                <a:spcPts val="3450"/>
              </a:lnSpc>
            </a:pPr>
            <a:r>
              <a:rPr lang="en-US" b="true" sz="3000" i="true" spc="-89">
                <a:solidFill>
                  <a:srgbClr val="434343"/>
                </a:solidFill>
                <a:latin typeface="Arial Bold Italics"/>
                <a:ea typeface="Arial Bold Italics"/>
                <a:cs typeface="Arial Bold Italics"/>
                <a:sym typeface="Arial Bold Italics"/>
              </a:rPr>
              <a:t>DATA SCIENTIST &amp; DATA ANALYST</a:t>
            </a:r>
          </a:p>
        </p:txBody>
      </p:sp>
      <p:grpSp>
        <p:nvGrpSpPr>
          <p:cNvPr name="Group 10" id="10"/>
          <p:cNvGrpSpPr/>
          <p:nvPr/>
        </p:nvGrpSpPr>
        <p:grpSpPr>
          <a:xfrm rot="0">
            <a:off x="-584951" y="5860471"/>
            <a:ext cx="9051630" cy="3397829"/>
            <a:chOff x="0" y="0"/>
            <a:chExt cx="2383968" cy="894902"/>
          </a:xfrm>
        </p:grpSpPr>
        <p:sp>
          <p:nvSpPr>
            <p:cNvPr name="Freeform 11" id="11"/>
            <p:cNvSpPr/>
            <p:nvPr/>
          </p:nvSpPr>
          <p:spPr>
            <a:xfrm flipH="false" flipV="false" rot="0">
              <a:off x="0" y="0"/>
              <a:ext cx="2383968" cy="894902"/>
            </a:xfrm>
            <a:custGeom>
              <a:avLst/>
              <a:gdLst/>
              <a:ahLst/>
              <a:cxnLst/>
              <a:rect r="r" b="b" t="t" l="l"/>
              <a:pathLst>
                <a:path h="894902" w="2383968">
                  <a:moveTo>
                    <a:pt x="43621" y="0"/>
                  </a:moveTo>
                  <a:lnTo>
                    <a:pt x="2340348" y="0"/>
                  </a:lnTo>
                  <a:cubicBezTo>
                    <a:pt x="2351917" y="0"/>
                    <a:pt x="2363012" y="4596"/>
                    <a:pt x="2371192" y="12776"/>
                  </a:cubicBezTo>
                  <a:cubicBezTo>
                    <a:pt x="2379373" y="20957"/>
                    <a:pt x="2383968" y="32052"/>
                    <a:pt x="2383968" y="43621"/>
                  </a:cubicBezTo>
                  <a:lnTo>
                    <a:pt x="2383968" y="851281"/>
                  </a:lnTo>
                  <a:cubicBezTo>
                    <a:pt x="2383968" y="862850"/>
                    <a:pt x="2379373" y="873945"/>
                    <a:pt x="2371192" y="882125"/>
                  </a:cubicBezTo>
                  <a:cubicBezTo>
                    <a:pt x="2363012" y="890306"/>
                    <a:pt x="2351917" y="894902"/>
                    <a:pt x="2340348" y="894902"/>
                  </a:cubicBezTo>
                  <a:lnTo>
                    <a:pt x="43621" y="894902"/>
                  </a:lnTo>
                  <a:cubicBezTo>
                    <a:pt x="32052" y="894902"/>
                    <a:pt x="20957" y="890306"/>
                    <a:pt x="12776" y="882125"/>
                  </a:cubicBezTo>
                  <a:cubicBezTo>
                    <a:pt x="4596" y="873945"/>
                    <a:pt x="0" y="862850"/>
                    <a:pt x="0" y="851281"/>
                  </a:cubicBezTo>
                  <a:lnTo>
                    <a:pt x="0" y="43621"/>
                  </a:lnTo>
                  <a:cubicBezTo>
                    <a:pt x="0" y="32052"/>
                    <a:pt x="4596" y="20957"/>
                    <a:pt x="12776" y="12776"/>
                  </a:cubicBezTo>
                  <a:cubicBezTo>
                    <a:pt x="20957" y="4596"/>
                    <a:pt x="32052" y="0"/>
                    <a:pt x="43621" y="0"/>
                  </a:cubicBezTo>
                  <a:close/>
                </a:path>
              </a:pathLst>
            </a:custGeom>
            <a:solidFill>
              <a:srgbClr val="EDEBE6"/>
            </a:solidFill>
          </p:spPr>
        </p:sp>
        <p:sp>
          <p:nvSpPr>
            <p:cNvPr name="TextBox 12" id="12"/>
            <p:cNvSpPr txBox="true"/>
            <p:nvPr/>
          </p:nvSpPr>
          <p:spPr>
            <a:xfrm>
              <a:off x="0" y="-66675"/>
              <a:ext cx="2383968" cy="961577"/>
            </a:xfrm>
            <a:prstGeom prst="rect">
              <a:avLst/>
            </a:prstGeom>
          </p:spPr>
          <p:txBody>
            <a:bodyPr anchor="ctr" rtlCol="false" tIns="50800" lIns="50800" bIns="50800" rIns="50800"/>
            <a:lstStyle/>
            <a:p>
              <a:pPr algn="ctr">
                <a:lnSpc>
                  <a:spcPts val="2659"/>
                </a:lnSpc>
                <a:spcBef>
                  <a:spcPct val="0"/>
                </a:spcBef>
              </a:pPr>
            </a:p>
          </p:txBody>
        </p:sp>
      </p:grpSp>
      <p:grpSp>
        <p:nvGrpSpPr>
          <p:cNvPr name="Group 13" id="13"/>
          <p:cNvGrpSpPr/>
          <p:nvPr/>
        </p:nvGrpSpPr>
        <p:grpSpPr>
          <a:xfrm rot="0">
            <a:off x="808075" y="6295432"/>
            <a:ext cx="220625" cy="220625"/>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7043"/>
            </a:solidFill>
          </p:spPr>
        </p:sp>
        <p:sp>
          <p:nvSpPr>
            <p:cNvPr name="TextBox 15" id="15"/>
            <p:cNvSpPr txBox="true"/>
            <p:nvPr/>
          </p:nvSpPr>
          <p:spPr>
            <a:xfrm>
              <a:off x="76200" y="85725"/>
              <a:ext cx="660400" cy="650875"/>
            </a:xfrm>
            <a:prstGeom prst="rect">
              <a:avLst/>
            </a:prstGeom>
          </p:spPr>
          <p:txBody>
            <a:bodyPr anchor="ctr" rtlCol="false" tIns="50800" lIns="50800" bIns="50800" rIns="50800"/>
            <a:lstStyle/>
            <a:p>
              <a:pPr algn="ctr">
                <a:lnSpc>
                  <a:spcPts val="2200"/>
                </a:lnSpc>
              </a:pPr>
            </a:p>
          </p:txBody>
        </p:sp>
      </p:grpSp>
      <p:sp>
        <p:nvSpPr>
          <p:cNvPr name="TextBox 16" id="16"/>
          <p:cNvSpPr txBox="true"/>
          <p:nvPr/>
        </p:nvSpPr>
        <p:spPr>
          <a:xfrm rot="0">
            <a:off x="1286593" y="5038725"/>
            <a:ext cx="2420463" cy="561975"/>
          </a:xfrm>
          <a:prstGeom prst="rect">
            <a:avLst/>
          </a:prstGeom>
        </p:spPr>
        <p:txBody>
          <a:bodyPr anchor="t" rtlCol="false" tIns="0" lIns="0" bIns="0" rIns="0">
            <a:spAutoFit/>
          </a:bodyPr>
          <a:lstStyle/>
          <a:p>
            <a:pPr algn="l">
              <a:lnSpc>
                <a:spcPts val="4200"/>
              </a:lnSpc>
              <a:spcBef>
                <a:spcPct val="0"/>
              </a:spcBef>
            </a:pPr>
            <a:r>
              <a:rPr lang="en-US" b="true" sz="3000">
                <a:solidFill>
                  <a:srgbClr val="000000"/>
                </a:solidFill>
                <a:latin typeface="Telegraf Bold"/>
                <a:ea typeface="Telegraf Bold"/>
                <a:cs typeface="Telegraf Bold"/>
                <a:sym typeface="Telegraf Bold"/>
              </a:rPr>
              <a:t> Experience</a:t>
            </a:r>
          </a:p>
        </p:txBody>
      </p:sp>
      <p:grpSp>
        <p:nvGrpSpPr>
          <p:cNvPr name="Group 17" id="17"/>
          <p:cNvGrpSpPr/>
          <p:nvPr/>
        </p:nvGrpSpPr>
        <p:grpSpPr>
          <a:xfrm rot="0">
            <a:off x="808075" y="7765951"/>
            <a:ext cx="220625" cy="220625"/>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7043"/>
            </a:solidFill>
          </p:spPr>
        </p:sp>
        <p:sp>
          <p:nvSpPr>
            <p:cNvPr name="TextBox 19" id="19"/>
            <p:cNvSpPr txBox="true"/>
            <p:nvPr/>
          </p:nvSpPr>
          <p:spPr>
            <a:xfrm>
              <a:off x="76200" y="85725"/>
              <a:ext cx="660400" cy="650875"/>
            </a:xfrm>
            <a:prstGeom prst="rect">
              <a:avLst/>
            </a:prstGeom>
          </p:spPr>
          <p:txBody>
            <a:bodyPr anchor="ctr" rtlCol="false" tIns="50800" lIns="50800" bIns="50800" rIns="50800"/>
            <a:lstStyle/>
            <a:p>
              <a:pPr algn="ctr">
                <a:lnSpc>
                  <a:spcPts val="2200"/>
                </a:lnSpc>
              </a:pPr>
            </a:p>
          </p:txBody>
        </p:sp>
      </p:grpSp>
      <p:grpSp>
        <p:nvGrpSpPr>
          <p:cNvPr name="Group 20" id="20"/>
          <p:cNvGrpSpPr/>
          <p:nvPr/>
        </p:nvGrpSpPr>
        <p:grpSpPr>
          <a:xfrm rot="0">
            <a:off x="8921168" y="5860471"/>
            <a:ext cx="9581743" cy="3397829"/>
            <a:chOff x="0" y="0"/>
            <a:chExt cx="2523587" cy="894902"/>
          </a:xfrm>
        </p:grpSpPr>
        <p:sp>
          <p:nvSpPr>
            <p:cNvPr name="Freeform 21" id="21"/>
            <p:cNvSpPr/>
            <p:nvPr/>
          </p:nvSpPr>
          <p:spPr>
            <a:xfrm flipH="false" flipV="false" rot="0">
              <a:off x="0" y="0"/>
              <a:ext cx="2523586" cy="894902"/>
            </a:xfrm>
            <a:custGeom>
              <a:avLst/>
              <a:gdLst/>
              <a:ahLst/>
              <a:cxnLst/>
              <a:rect r="r" b="b" t="t" l="l"/>
              <a:pathLst>
                <a:path h="894902" w="2523586">
                  <a:moveTo>
                    <a:pt x="41207" y="0"/>
                  </a:moveTo>
                  <a:lnTo>
                    <a:pt x="2482379" y="0"/>
                  </a:lnTo>
                  <a:cubicBezTo>
                    <a:pt x="2493308" y="0"/>
                    <a:pt x="2503789" y="4341"/>
                    <a:pt x="2511517" y="12069"/>
                  </a:cubicBezTo>
                  <a:cubicBezTo>
                    <a:pt x="2519245" y="19797"/>
                    <a:pt x="2523586" y="30278"/>
                    <a:pt x="2523586" y="41207"/>
                  </a:cubicBezTo>
                  <a:lnTo>
                    <a:pt x="2523586" y="853694"/>
                  </a:lnTo>
                  <a:cubicBezTo>
                    <a:pt x="2523586" y="876452"/>
                    <a:pt x="2505137" y="894902"/>
                    <a:pt x="2482379" y="894902"/>
                  </a:cubicBezTo>
                  <a:lnTo>
                    <a:pt x="41207" y="894902"/>
                  </a:lnTo>
                  <a:cubicBezTo>
                    <a:pt x="18449" y="894902"/>
                    <a:pt x="0" y="876452"/>
                    <a:pt x="0" y="853694"/>
                  </a:cubicBezTo>
                  <a:lnTo>
                    <a:pt x="0" y="41207"/>
                  </a:lnTo>
                  <a:cubicBezTo>
                    <a:pt x="0" y="18449"/>
                    <a:pt x="18449" y="0"/>
                    <a:pt x="41207" y="0"/>
                  </a:cubicBezTo>
                  <a:close/>
                </a:path>
              </a:pathLst>
            </a:custGeom>
            <a:solidFill>
              <a:srgbClr val="EDEBE6"/>
            </a:solidFill>
          </p:spPr>
        </p:sp>
        <p:sp>
          <p:nvSpPr>
            <p:cNvPr name="TextBox 22" id="22"/>
            <p:cNvSpPr txBox="true"/>
            <p:nvPr/>
          </p:nvSpPr>
          <p:spPr>
            <a:xfrm>
              <a:off x="0" y="-66675"/>
              <a:ext cx="2523587" cy="961577"/>
            </a:xfrm>
            <a:prstGeom prst="rect">
              <a:avLst/>
            </a:prstGeom>
          </p:spPr>
          <p:txBody>
            <a:bodyPr anchor="ctr" rtlCol="false" tIns="50800" lIns="50800" bIns="50800" rIns="50800"/>
            <a:lstStyle/>
            <a:p>
              <a:pPr algn="ctr">
                <a:lnSpc>
                  <a:spcPts val="2659"/>
                </a:lnSpc>
                <a:spcBef>
                  <a:spcPct val="0"/>
                </a:spcBef>
              </a:pPr>
            </a:p>
          </p:txBody>
        </p:sp>
      </p:grpSp>
      <p:grpSp>
        <p:nvGrpSpPr>
          <p:cNvPr name="Group 23" id="23"/>
          <p:cNvGrpSpPr/>
          <p:nvPr/>
        </p:nvGrpSpPr>
        <p:grpSpPr>
          <a:xfrm rot="0">
            <a:off x="9333127" y="6295432"/>
            <a:ext cx="220625" cy="220625"/>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7043"/>
            </a:solidFill>
          </p:spPr>
        </p:sp>
        <p:sp>
          <p:nvSpPr>
            <p:cNvPr name="TextBox 25" id="25"/>
            <p:cNvSpPr txBox="true"/>
            <p:nvPr/>
          </p:nvSpPr>
          <p:spPr>
            <a:xfrm>
              <a:off x="76200" y="85725"/>
              <a:ext cx="660400" cy="650875"/>
            </a:xfrm>
            <a:prstGeom prst="rect">
              <a:avLst/>
            </a:prstGeom>
          </p:spPr>
          <p:txBody>
            <a:bodyPr anchor="ctr" rtlCol="false" tIns="50800" lIns="50800" bIns="50800" rIns="50800"/>
            <a:lstStyle/>
            <a:p>
              <a:pPr algn="ctr">
                <a:lnSpc>
                  <a:spcPts val="2200"/>
                </a:lnSpc>
              </a:pPr>
            </a:p>
          </p:txBody>
        </p:sp>
      </p:grpSp>
      <p:grpSp>
        <p:nvGrpSpPr>
          <p:cNvPr name="Group 26" id="26"/>
          <p:cNvGrpSpPr/>
          <p:nvPr/>
        </p:nvGrpSpPr>
        <p:grpSpPr>
          <a:xfrm rot="0">
            <a:off x="9333127" y="7765951"/>
            <a:ext cx="220625" cy="220625"/>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7043"/>
            </a:solidFill>
          </p:spPr>
        </p:sp>
        <p:sp>
          <p:nvSpPr>
            <p:cNvPr name="TextBox 28" id="28"/>
            <p:cNvSpPr txBox="true"/>
            <p:nvPr/>
          </p:nvSpPr>
          <p:spPr>
            <a:xfrm>
              <a:off x="76200" y="85725"/>
              <a:ext cx="660400" cy="650875"/>
            </a:xfrm>
            <a:prstGeom prst="rect">
              <a:avLst/>
            </a:prstGeom>
          </p:spPr>
          <p:txBody>
            <a:bodyPr anchor="ctr" rtlCol="false" tIns="50800" lIns="50800" bIns="50800" rIns="50800"/>
            <a:lstStyle/>
            <a:p>
              <a:pPr algn="ctr">
                <a:lnSpc>
                  <a:spcPts val="2200"/>
                </a:lnSpc>
              </a:pPr>
            </a:p>
          </p:txBody>
        </p:sp>
      </p:grpSp>
      <p:sp>
        <p:nvSpPr>
          <p:cNvPr name="TextBox 29" id="29"/>
          <p:cNvSpPr txBox="true"/>
          <p:nvPr/>
        </p:nvSpPr>
        <p:spPr>
          <a:xfrm rot="0">
            <a:off x="1286593" y="6152557"/>
            <a:ext cx="2848831" cy="771525"/>
          </a:xfrm>
          <a:prstGeom prst="rect">
            <a:avLst/>
          </a:prstGeom>
        </p:spPr>
        <p:txBody>
          <a:bodyPr anchor="t" rtlCol="false" tIns="0" lIns="0" bIns="0" rIns="0">
            <a:spAutoFit/>
          </a:bodyPr>
          <a:lstStyle/>
          <a:p>
            <a:pPr algn="l">
              <a:lnSpc>
                <a:spcPts val="2879"/>
              </a:lnSpc>
            </a:pPr>
            <a:r>
              <a:rPr lang="en-US" sz="2400" spc="117">
                <a:solidFill>
                  <a:srgbClr val="290606"/>
                </a:solidFill>
                <a:latin typeface="Arial"/>
                <a:ea typeface="Arial"/>
                <a:cs typeface="Arial"/>
                <a:sym typeface="Arial"/>
              </a:rPr>
              <a:t>Aug 2023 - Dec 2023</a:t>
            </a:r>
          </a:p>
        </p:txBody>
      </p:sp>
      <p:sp>
        <p:nvSpPr>
          <p:cNvPr name="TextBox 30" id="30"/>
          <p:cNvSpPr txBox="true"/>
          <p:nvPr/>
        </p:nvSpPr>
        <p:spPr>
          <a:xfrm rot="0">
            <a:off x="4135424" y="6152557"/>
            <a:ext cx="4331255" cy="1304925"/>
          </a:xfrm>
          <a:prstGeom prst="rect">
            <a:avLst/>
          </a:prstGeom>
        </p:spPr>
        <p:txBody>
          <a:bodyPr anchor="t" rtlCol="false" tIns="0" lIns="0" bIns="0" rIns="0">
            <a:spAutoFit/>
          </a:bodyPr>
          <a:lstStyle/>
          <a:p>
            <a:pPr algn="l">
              <a:lnSpc>
                <a:spcPts val="2879"/>
              </a:lnSpc>
            </a:pPr>
            <a:r>
              <a:rPr lang="en-US" sz="2400" spc="117" b="true">
                <a:solidFill>
                  <a:srgbClr val="290606"/>
                </a:solidFill>
                <a:latin typeface="Arial Bold"/>
                <a:ea typeface="Arial Bold"/>
                <a:cs typeface="Arial Bold"/>
                <a:sym typeface="Arial Bold"/>
              </a:rPr>
              <a:t>Game Development</a:t>
            </a:r>
          </a:p>
          <a:p>
            <a:pPr algn="l">
              <a:lnSpc>
                <a:spcPts val="2879"/>
              </a:lnSpc>
            </a:pPr>
            <a:r>
              <a:rPr lang="en-US" sz="2400" spc="117">
                <a:solidFill>
                  <a:srgbClr val="290606"/>
                </a:solidFill>
                <a:latin typeface="Arial"/>
                <a:ea typeface="Arial"/>
                <a:cs typeface="Arial"/>
                <a:sym typeface="Arial"/>
              </a:rPr>
              <a:t>Infinite Learning Indonesia</a:t>
            </a:r>
          </a:p>
          <a:p>
            <a:pPr algn="l">
              <a:lnSpc>
                <a:spcPts val="4200"/>
              </a:lnSpc>
            </a:pPr>
          </a:p>
        </p:txBody>
      </p:sp>
      <p:sp>
        <p:nvSpPr>
          <p:cNvPr name="TextBox 31" id="31"/>
          <p:cNvSpPr txBox="true"/>
          <p:nvPr/>
        </p:nvSpPr>
        <p:spPr>
          <a:xfrm rot="0">
            <a:off x="1286593" y="7638529"/>
            <a:ext cx="2848831" cy="771525"/>
          </a:xfrm>
          <a:prstGeom prst="rect">
            <a:avLst/>
          </a:prstGeom>
        </p:spPr>
        <p:txBody>
          <a:bodyPr anchor="t" rtlCol="false" tIns="0" lIns="0" bIns="0" rIns="0">
            <a:spAutoFit/>
          </a:bodyPr>
          <a:lstStyle/>
          <a:p>
            <a:pPr algn="l">
              <a:lnSpc>
                <a:spcPts val="2879"/>
              </a:lnSpc>
            </a:pPr>
            <a:r>
              <a:rPr lang="en-US" sz="2400" spc="117">
                <a:solidFill>
                  <a:srgbClr val="290606"/>
                </a:solidFill>
                <a:latin typeface="Arial"/>
                <a:ea typeface="Arial"/>
                <a:cs typeface="Arial"/>
                <a:sym typeface="Arial"/>
              </a:rPr>
              <a:t>Feb 2023 - Jul 2023</a:t>
            </a:r>
          </a:p>
        </p:txBody>
      </p:sp>
      <p:sp>
        <p:nvSpPr>
          <p:cNvPr name="TextBox 32" id="32"/>
          <p:cNvSpPr txBox="true"/>
          <p:nvPr/>
        </p:nvSpPr>
        <p:spPr>
          <a:xfrm rot="0">
            <a:off x="4135424" y="7638529"/>
            <a:ext cx="4331255" cy="1304925"/>
          </a:xfrm>
          <a:prstGeom prst="rect">
            <a:avLst/>
          </a:prstGeom>
        </p:spPr>
        <p:txBody>
          <a:bodyPr anchor="t" rtlCol="false" tIns="0" lIns="0" bIns="0" rIns="0">
            <a:spAutoFit/>
          </a:bodyPr>
          <a:lstStyle/>
          <a:p>
            <a:pPr algn="l">
              <a:lnSpc>
                <a:spcPts val="2879"/>
              </a:lnSpc>
            </a:pPr>
            <a:r>
              <a:rPr lang="en-US" sz="2400" spc="117" b="true">
                <a:solidFill>
                  <a:srgbClr val="290606"/>
                </a:solidFill>
                <a:latin typeface="Arial Bold"/>
                <a:ea typeface="Arial Bold"/>
                <a:cs typeface="Arial Bold"/>
                <a:sym typeface="Arial Bold"/>
              </a:rPr>
              <a:t>Machine Learning</a:t>
            </a:r>
          </a:p>
          <a:p>
            <a:pPr algn="l">
              <a:lnSpc>
                <a:spcPts val="2879"/>
              </a:lnSpc>
            </a:pPr>
            <a:r>
              <a:rPr lang="en-US" sz="2400" spc="117">
                <a:solidFill>
                  <a:srgbClr val="290606"/>
                </a:solidFill>
                <a:latin typeface="Arial"/>
                <a:ea typeface="Arial"/>
                <a:cs typeface="Arial"/>
                <a:sym typeface="Arial"/>
              </a:rPr>
              <a:t>Ba</a:t>
            </a:r>
            <a:r>
              <a:rPr lang="en-US" sz="2400" spc="117">
                <a:solidFill>
                  <a:srgbClr val="290606"/>
                </a:solidFill>
                <a:latin typeface="Arial"/>
                <a:ea typeface="Arial"/>
                <a:cs typeface="Arial"/>
                <a:sym typeface="Arial"/>
              </a:rPr>
              <a:t>ngkit Academy </a:t>
            </a:r>
          </a:p>
          <a:p>
            <a:pPr algn="l">
              <a:lnSpc>
                <a:spcPts val="4200"/>
              </a:lnSpc>
            </a:pPr>
          </a:p>
        </p:txBody>
      </p:sp>
      <p:sp>
        <p:nvSpPr>
          <p:cNvPr name="TextBox 33" id="33"/>
          <p:cNvSpPr txBox="true"/>
          <p:nvPr/>
        </p:nvSpPr>
        <p:spPr>
          <a:xfrm rot="0">
            <a:off x="9792667" y="6145641"/>
            <a:ext cx="2848831" cy="771525"/>
          </a:xfrm>
          <a:prstGeom prst="rect">
            <a:avLst/>
          </a:prstGeom>
        </p:spPr>
        <p:txBody>
          <a:bodyPr anchor="t" rtlCol="false" tIns="0" lIns="0" bIns="0" rIns="0">
            <a:spAutoFit/>
          </a:bodyPr>
          <a:lstStyle/>
          <a:p>
            <a:pPr algn="l">
              <a:lnSpc>
                <a:spcPts val="2879"/>
              </a:lnSpc>
            </a:pPr>
            <a:r>
              <a:rPr lang="en-US" sz="2400" spc="117">
                <a:solidFill>
                  <a:srgbClr val="290606"/>
                </a:solidFill>
                <a:latin typeface="Arial"/>
                <a:ea typeface="Arial"/>
                <a:cs typeface="Arial"/>
                <a:sym typeface="Arial"/>
              </a:rPr>
              <a:t>Present - Feb 2025</a:t>
            </a:r>
          </a:p>
        </p:txBody>
      </p:sp>
      <p:sp>
        <p:nvSpPr>
          <p:cNvPr name="TextBox 34" id="34"/>
          <p:cNvSpPr txBox="true"/>
          <p:nvPr/>
        </p:nvSpPr>
        <p:spPr>
          <a:xfrm rot="0">
            <a:off x="9792667" y="5038725"/>
            <a:ext cx="2420463" cy="561975"/>
          </a:xfrm>
          <a:prstGeom prst="rect">
            <a:avLst/>
          </a:prstGeom>
        </p:spPr>
        <p:txBody>
          <a:bodyPr anchor="t" rtlCol="false" tIns="0" lIns="0" bIns="0" rIns="0">
            <a:spAutoFit/>
          </a:bodyPr>
          <a:lstStyle/>
          <a:p>
            <a:pPr algn="l">
              <a:lnSpc>
                <a:spcPts val="4200"/>
              </a:lnSpc>
              <a:spcBef>
                <a:spcPct val="0"/>
              </a:spcBef>
            </a:pPr>
            <a:r>
              <a:rPr lang="en-US" b="true" sz="3000">
                <a:solidFill>
                  <a:srgbClr val="000000"/>
                </a:solidFill>
                <a:latin typeface="Telegraf Bold"/>
                <a:ea typeface="Telegraf Bold"/>
                <a:cs typeface="Telegraf Bold"/>
                <a:sym typeface="Telegraf Bold"/>
              </a:rPr>
              <a:t>Education</a:t>
            </a:r>
          </a:p>
        </p:txBody>
      </p:sp>
      <p:sp>
        <p:nvSpPr>
          <p:cNvPr name="TextBox 35" id="35"/>
          <p:cNvSpPr txBox="true"/>
          <p:nvPr/>
        </p:nvSpPr>
        <p:spPr>
          <a:xfrm rot="0">
            <a:off x="12326295" y="6086475"/>
            <a:ext cx="4331255" cy="1304925"/>
          </a:xfrm>
          <a:prstGeom prst="rect">
            <a:avLst/>
          </a:prstGeom>
        </p:spPr>
        <p:txBody>
          <a:bodyPr anchor="t" rtlCol="false" tIns="0" lIns="0" bIns="0" rIns="0">
            <a:spAutoFit/>
          </a:bodyPr>
          <a:lstStyle/>
          <a:p>
            <a:pPr algn="l">
              <a:lnSpc>
                <a:spcPts val="2879"/>
              </a:lnSpc>
            </a:pPr>
            <a:r>
              <a:rPr lang="en-US" sz="2400" spc="117" b="true">
                <a:solidFill>
                  <a:srgbClr val="290606"/>
                </a:solidFill>
                <a:latin typeface="Arial Bold"/>
                <a:ea typeface="Arial Bold"/>
                <a:cs typeface="Arial Bold"/>
                <a:sym typeface="Arial Bold"/>
              </a:rPr>
              <a:t>Data Science Bootcamp</a:t>
            </a:r>
          </a:p>
          <a:p>
            <a:pPr algn="l">
              <a:lnSpc>
                <a:spcPts val="2879"/>
              </a:lnSpc>
            </a:pPr>
            <a:r>
              <a:rPr lang="en-US" sz="2400" spc="117">
                <a:solidFill>
                  <a:srgbClr val="290606"/>
                </a:solidFill>
                <a:latin typeface="Arial"/>
                <a:ea typeface="Arial"/>
                <a:cs typeface="Arial"/>
                <a:sym typeface="Arial"/>
              </a:rPr>
              <a:t>d</a:t>
            </a:r>
            <a:r>
              <a:rPr lang="en-US" sz="2400" spc="117">
                <a:solidFill>
                  <a:srgbClr val="290606"/>
                </a:solidFill>
                <a:latin typeface="Arial"/>
                <a:ea typeface="Arial"/>
                <a:cs typeface="Arial"/>
                <a:sym typeface="Arial"/>
              </a:rPr>
              <a:t>ibimbing.id</a:t>
            </a:r>
          </a:p>
          <a:p>
            <a:pPr algn="l">
              <a:lnSpc>
                <a:spcPts val="4200"/>
              </a:lnSpc>
            </a:pPr>
          </a:p>
        </p:txBody>
      </p:sp>
      <p:sp>
        <p:nvSpPr>
          <p:cNvPr name="TextBox 36" id="36"/>
          <p:cNvSpPr txBox="true"/>
          <p:nvPr/>
        </p:nvSpPr>
        <p:spPr>
          <a:xfrm rot="0">
            <a:off x="9792667" y="7660116"/>
            <a:ext cx="2848831" cy="771525"/>
          </a:xfrm>
          <a:prstGeom prst="rect">
            <a:avLst/>
          </a:prstGeom>
        </p:spPr>
        <p:txBody>
          <a:bodyPr anchor="t" rtlCol="false" tIns="0" lIns="0" bIns="0" rIns="0">
            <a:spAutoFit/>
          </a:bodyPr>
          <a:lstStyle/>
          <a:p>
            <a:pPr algn="l">
              <a:lnSpc>
                <a:spcPts val="2879"/>
              </a:lnSpc>
            </a:pPr>
            <a:r>
              <a:rPr lang="en-US" sz="2400" spc="117">
                <a:solidFill>
                  <a:srgbClr val="290606"/>
                </a:solidFill>
                <a:latin typeface="Arial"/>
                <a:ea typeface="Arial"/>
                <a:cs typeface="Arial"/>
                <a:sym typeface="Arial"/>
              </a:rPr>
              <a:t>Aug 2024 - Jul 2020</a:t>
            </a:r>
          </a:p>
        </p:txBody>
      </p:sp>
      <p:sp>
        <p:nvSpPr>
          <p:cNvPr name="TextBox 37" id="37"/>
          <p:cNvSpPr txBox="true"/>
          <p:nvPr/>
        </p:nvSpPr>
        <p:spPr>
          <a:xfrm rot="0">
            <a:off x="12326295" y="7660116"/>
            <a:ext cx="5761121" cy="1666875"/>
          </a:xfrm>
          <a:prstGeom prst="rect">
            <a:avLst/>
          </a:prstGeom>
        </p:spPr>
        <p:txBody>
          <a:bodyPr anchor="t" rtlCol="false" tIns="0" lIns="0" bIns="0" rIns="0">
            <a:spAutoFit/>
          </a:bodyPr>
          <a:lstStyle/>
          <a:p>
            <a:pPr algn="l">
              <a:lnSpc>
                <a:spcPts val="2879"/>
              </a:lnSpc>
            </a:pPr>
            <a:r>
              <a:rPr lang="en-US" sz="2400" spc="117" b="true">
                <a:solidFill>
                  <a:srgbClr val="290606"/>
                </a:solidFill>
                <a:latin typeface="Arial Bold"/>
                <a:ea typeface="Arial Bold"/>
                <a:cs typeface="Arial Bold"/>
                <a:sym typeface="Arial Bold"/>
              </a:rPr>
              <a:t>Bachelor of Science in Informatics Engineering</a:t>
            </a:r>
          </a:p>
          <a:p>
            <a:pPr algn="l">
              <a:lnSpc>
                <a:spcPts val="2879"/>
              </a:lnSpc>
            </a:pPr>
            <a:r>
              <a:rPr lang="en-US" sz="2400" spc="117">
                <a:solidFill>
                  <a:srgbClr val="290606"/>
                </a:solidFill>
                <a:latin typeface="Arial"/>
                <a:ea typeface="Arial"/>
                <a:cs typeface="Arial"/>
                <a:sym typeface="Arial"/>
              </a:rPr>
              <a:t>U</a:t>
            </a:r>
            <a:r>
              <a:rPr lang="en-US" sz="2400" spc="117">
                <a:solidFill>
                  <a:srgbClr val="290606"/>
                </a:solidFill>
                <a:latin typeface="Arial"/>
                <a:ea typeface="Arial"/>
                <a:cs typeface="Arial"/>
                <a:sym typeface="Arial"/>
              </a:rPr>
              <a:t>niversitas Krisnadwipayana </a:t>
            </a:r>
          </a:p>
          <a:p>
            <a:pPr algn="l">
              <a:lnSpc>
                <a:spcPts val="4200"/>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AF8F0"/>
        </a:solidFill>
      </p:bgPr>
    </p:bg>
    <p:spTree>
      <p:nvGrpSpPr>
        <p:cNvPr id="1" name=""/>
        <p:cNvGrpSpPr/>
        <p:nvPr/>
      </p:nvGrpSpPr>
      <p:grpSpPr>
        <a:xfrm>
          <a:off x="0" y="0"/>
          <a:ext cx="0" cy="0"/>
          <a:chOff x="0" y="0"/>
          <a:chExt cx="0" cy="0"/>
        </a:xfrm>
      </p:grpSpPr>
      <p:sp>
        <p:nvSpPr>
          <p:cNvPr name="Freeform 2" id="2"/>
          <p:cNvSpPr/>
          <p:nvPr/>
        </p:nvSpPr>
        <p:spPr>
          <a:xfrm flipH="false" flipV="false" rot="0">
            <a:off x="13650777" y="2534172"/>
            <a:ext cx="5237703" cy="5218656"/>
          </a:xfrm>
          <a:custGeom>
            <a:avLst/>
            <a:gdLst/>
            <a:ahLst/>
            <a:cxnLst/>
            <a:rect r="r" b="b" t="t" l="l"/>
            <a:pathLst>
              <a:path h="5218656" w="5237703">
                <a:moveTo>
                  <a:pt x="0" y="0"/>
                </a:moveTo>
                <a:lnTo>
                  <a:pt x="5237703" y="0"/>
                </a:lnTo>
                <a:lnTo>
                  <a:pt x="5237703" y="5218656"/>
                </a:lnTo>
                <a:lnTo>
                  <a:pt x="0" y="5218656"/>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057400" y="30861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2126149" y="1171974"/>
            <a:ext cx="11438664" cy="4316525"/>
            <a:chOff x="0" y="0"/>
            <a:chExt cx="3012652" cy="1136863"/>
          </a:xfrm>
        </p:grpSpPr>
        <p:sp>
          <p:nvSpPr>
            <p:cNvPr name="Freeform 5" id="5"/>
            <p:cNvSpPr/>
            <p:nvPr/>
          </p:nvSpPr>
          <p:spPr>
            <a:xfrm flipH="false" flipV="false" rot="0">
              <a:off x="0" y="0"/>
              <a:ext cx="3012652" cy="1136862"/>
            </a:xfrm>
            <a:custGeom>
              <a:avLst/>
              <a:gdLst/>
              <a:ahLst/>
              <a:cxnLst/>
              <a:rect r="r" b="b" t="t" l="l"/>
              <a:pathLst>
                <a:path h="1136862" w="3012652">
                  <a:moveTo>
                    <a:pt x="34518" y="0"/>
                  </a:moveTo>
                  <a:lnTo>
                    <a:pt x="2978134" y="0"/>
                  </a:lnTo>
                  <a:cubicBezTo>
                    <a:pt x="2997198" y="0"/>
                    <a:pt x="3012652" y="15454"/>
                    <a:pt x="3012652" y="34518"/>
                  </a:cubicBezTo>
                  <a:lnTo>
                    <a:pt x="3012652" y="1102345"/>
                  </a:lnTo>
                  <a:cubicBezTo>
                    <a:pt x="3012652" y="1121408"/>
                    <a:pt x="2997198" y="1136862"/>
                    <a:pt x="2978134" y="1136862"/>
                  </a:cubicBezTo>
                  <a:lnTo>
                    <a:pt x="34518" y="1136862"/>
                  </a:lnTo>
                  <a:cubicBezTo>
                    <a:pt x="15454" y="1136862"/>
                    <a:pt x="0" y="1121408"/>
                    <a:pt x="0" y="1102345"/>
                  </a:cubicBezTo>
                  <a:lnTo>
                    <a:pt x="0" y="34518"/>
                  </a:lnTo>
                  <a:cubicBezTo>
                    <a:pt x="0" y="15454"/>
                    <a:pt x="15454" y="0"/>
                    <a:pt x="34518" y="0"/>
                  </a:cubicBezTo>
                  <a:close/>
                </a:path>
              </a:pathLst>
            </a:custGeom>
            <a:solidFill>
              <a:srgbClr val="EDEBE6"/>
            </a:solidFill>
          </p:spPr>
        </p:sp>
        <p:sp>
          <p:nvSpPr>
            <p:cNvPr name="TextBox 6" id="6"/>
            <p:cNvSpPr txBox="true"/>
            <p:nvPr/>
          </p:nvSpPr>
          <p:spPr>
            <a:xfrm>
              <a:off x="0" y="-66675"/>
              <a:ext cx="3012652" cy="1203538"/>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2312405" y="2298421"/>
            <a:ext cx="10396810" cy="3476625"/>
          </a:xfrm>
          <a:prstGeom prst="rect">
            <a:avLst/>
          </a:prstGeom>
        </p:spPr>
        <p:txBody>
          <a:bodyPr anchor="t" rtlCol="false" tIns="0" lIns="0" bIns="0" rIns="0">
            <a:spAutoFit/>
          </a:bodyPr>
          <a:lstStyle/>
          <a:p>
            <a:pPr algn="just">
              <a:lnSpc>
                <a:spcPts val="2879"/>
              </a:lnSpc>
            </a:pPr>
            <a:r>
              <a:rPr lang="en-US" sz="2400" spc="117">
                <a:solidFill>
                  <a:srgbClr val="290606"/>
                </a:solidFill>
                <a:latin typeface="Arial"/>
                <a:ea typeface="Arial"/>
                <a:cs typeface="Arial"/>
                <a:sym typeface="Arial"/>
              </a:rPr>
              <a:t>This project investigates employee job satisfaction using survey data collected from various departments within an organization. The goal is to uncover insights into the factors that influence satisfaction and to provide strategic recommendations for improving employee well-being. It aims to identify patterns and insights related to job satisfaction, work-life balance, workload, and training, and to present the findings through interactive visualizations and business recommendations.</a:t>
            </a:r>
          </a:p>
          <a:p>
            <a:pPr algn="just">
              <a:lnSpc>
                <a:spcPts val="4200"/>
              </a:lnSpc>
            </a:pPr>
          </a:p>
        </p:txBody>
      </p:sp>
      <p:grpSp>
        <p:nvGrpSpPr>
          <p:cNvPr name="Group 8" id="8"/>
          <p:cNvGrpSpPr/>
          <p:nvPr/>
        </p:nvGrpSpPr>
        <p:grpSpPr>
          <a:xfrm rot="0">
            <a:off x="2212113" y="1309977"/>
            <a:ext cx="6636628" cy="749521"/>
            <a:chOff x="0" y="0"/>
            <a:chExt cx="1747918" cy="197405"/>
          </a:xfrm>
        </p:grpSpPr>
        <p:sp>
          <p:nvSpPr>
            <p:cNvPr name="Freeform 9" id="9"/>
            <p:cNvSpPr/>
            <p:nvPr/>
          </p:nvSpPr>
          <p:spPr>
            <a:xfrm flipH="false" flipV="false" rot="0">
              <a:off x="0" y="0"/>
              <a:ext cx="1747919" cy="197405"/>
            </a:xfrm>
            <a:custGeom>
              <a:avLst/>
              <a:gdLst/>
              <a:ahLst/>
              <a:cxnLst/>
              <a:rect r="r" b="b" t="t" l="l"/>
              <a:pathLst>
                <a:path h="197405" w="1747919">
                  <a:moveTo>
                    <a:pt x="59494" y="0"/>
                  </a:moveTo>
                  <a:lnTo>
                    <a:pt x="1688425" y="0"/>
                  </a:lnTo>
                  <a:cubicBezTo>
                    <a:pt x="1721282" y="0"/>
                    <a:pt x="1747919" y="26636"/>
                    <a:pt x="1747919" y="59494"/>
                  </a:cubicBezTo>
                  <a:lnTo>
                    <a:pt x="1747919" y="137911"/>
                  </a:lnTo>
                  <a:cubicBezTo>
                    <a:pt x="1747919" y="170769"/>
                    <a:pt x="1721282" y="197405"/>
                    <a:pt x="1688425" y="197405"/>
                  </a:cubicBezTo>
                  <a:lnTo>
                    <a:pt x="59494" y="197405"/>
                  </a:lnTo>
                  <a:cubicBezTo>
                    <a:pt x="43715" y="197405"/>
                    <a:pt x="28583" y="191137"/>
                    <a:pt x="17425" y="179979"/>
                  </a:cubicBezTo>
                  <a:cubicBezTo>
                    <a:pt x="6268" y="168822"/>
                    <a:pt x="0" y="153690"/>
                    <a:pt x="0" y="137911"/>
                  </a:cubicBezTo>
                  <a:lnTo>
                    <a:pt x="0" y="59494"/>
                  </a:lnTo>
                  <a:cubicBezTo>
                    <a:pt x="0" y="26636"/>
                    <a:pt x="26636" y="0"/>
                    <a:pt x="59494" y="0"/>
                  </a:cubicBezTo>
                  <a:close/>
                </a:path>
              </a:pathLst>
            </a:custGeom>
            <a:solidFill>
              <a:srgbClr val="007043"/>
            </a:solidFill>
          </p:spPr>
        </p:sp>
        <p:sp>
          <p:nvSpPr>
            <p:cNvPr name="TextBox 10" id="10"/>
            <p:cNvSpPr txBox="true"/>
            <p:nvPr/>
          </p:nvSpPr>
          <p:spPr>
            <a:xfrm>
              <a:off x="0" y="-95250"/>
              <a:ext cx="1747918" cy="292655"/>
            </a:xfrm>
            <a:prstGeom prst="rect">
              <a:avLst/>
            </a:prstGeom>
          </p:spPr>
          <p:txBody>
            <a:bodyPr anchor="ctr" rtlCol="false" tIns="50800" lIns="50800" bIns="50800" rIns="50800"/>
            <a:lstStyle/>
            <a:p>
              <a:pPr algn="ctr">
                <a:lnSpc>
                  <a:spcPts val="3919"/>
                </a:lnSpc>
              </a:pPr>
              <a:r>
                <a:rPr lang="en-US" b="true" sz="2799">
                  <a:solidFill>
                    <a:srgbClr val="FFFFFF"/>
                  </a:solidFill>
                  <a:latin typeface="Telegraf Bold"/>
                  <a:ea typeface="Telegraf Bold"/>
                  <a:cs typeface="Telegraf Bold"/>
                  <a:sym typeface="Telegraf Bold"/>
                </a:rPr>
                <a:t>People Analytics (10 - 16 May 2025)</a:t>
              </a:r>
            </a:p>
          </p:txBody>
        </p:sp>
      </p:grpSp>
      <p:grpSp>
        <p:nvGrpSpPr>
          <p:cNvPr name="Group 11" id="11"/>
          <p:cNvGrpSpPr/>
          <p:nvPr/>
        </p:nvGrpSpPr>
        <p:grpSpPr>
          <a:xfrm rot="0">
            <a:off x="2212113" y="5579907"/>
            <a:ext cx="11438664" cy="4316525"/>
            <a:chOff x="0" y="0"/>
            <a:chExt cx="3012652" cy="1136863"/>
          </a:xfrm>
        </p:grpSpPr>
        <p:sp>
          <p:nvSpPr>
            <p:cNvPr name="Freeform 12" id="12"/>
            <p:cNvSpPr/>
            <p:nvPr/>
          </p:nvSpPr>
          <p:spPr>
            <a:xfrm flipH="false" flipV="false" rot="0">
              <a:off x="0" y="0"/>
              <a:ext cx="3012652" cy="1136862"/>
            </a:xfrm>
            <a:custGeom>
              <a:avLst/>
              <a:gdLst/>
              <a:ahLst/>
              <a:cxnLst/>
              <a:rect r="r" b="b" t="t" l="l"/>
              <a:pathLst>
                <a:path h="1136862" w="3012652">
                  <a:moveTo>
                    <a:pt x="34518" y="0"/>
                  </a:moveTo>
                  <a:lnTo>
                    <a:pt x="2978134" y="0"/>
                  </a:lnTo>
                  <a:cubicBezTo>
                    <a:pt x="2997198" y="0"/>
                    <a:pt x="3012652" y="15454"/>
                    <a:pt x="3012652" y="34518"/>
                  </a:cubicBezTo>
                  <a:lnTo>
                    <a:pt x="3012652" y="1102345"/>
                  </a:lnTo>
                  <a:cubicBezTo>
                    <a:pt x="3012652" y="1121408"/>
                    <a:pt x="2997198" y="1136862"/>
                    <a:pt x="2978134" y="1136862"/>
                  </a:cubicBezTo>
                  <a:lnTo>
                    <a:pt x="34518" y="1136862"/>
                  </a:lnTo>
                  <a:cubicBezTo>
                    <a:pt x="15454" y="1136862"/>
                    <a:pt x="0" y="1121408"/>
                    <a:pt x="0" y="1102345"/>
                  </a:cubicBezTo>
                  <a:lnTo>
                    <a:pt x="0" y="34518"/>
                  </a:lnTo>
                  <a:cubicBezTo>
                    <a:pt x="0" y="15454"/>
                    <a:pt x="15454" y="0"/>
                    <a:pt x="34518" y="0"/>
                  </a:cubicBezTo>
                  <a:close/>
                </a:path>
              </a:pathLst>
            </a:custGeom>
            <a:solidFill>
              <a:srgbClr val="EDEBE6"/>
            </a:solidFill>
          </p:spPr>
        </p:sp>
        <p:sp>
          <p:nvSpPr>
            <p:cNvPr name="TextBox 13" id="13"/>
            <p:cNvSpPr txBox="true"/>
            <p:nvPr/>
          </p:nvSpPr>
          <p:spPr>
            <a:xfrm>
              <a:off x="0" y="-66675"/>
              <a:ext cx="3012652" cy="1203538"/>
            </a:xfrm>
            <a:prstGeom prst="rect">
              <a:avLst/>
            </a:prstGeom>
          </p:spPr>
          <p:txBody>
            <a:bodyPr anchor="ctr" rtlCol="false" tIns="50800" lIns="50800" bIns="50800" rIns="50800"/>
            <a:lstStyle/>
            <a:p>
              <a:pPr algn="ctr">
                <a:lnSpc>
                  <a:spcPts val="2659"/>
                </a:lnSpc>
                <a:spcBef>
                  <a:spcPct val="0"/>
                </a:spcBef>
              </a:pPr>
            </a:p>
          </p:txBody>
        </p:sp>
      </p:grpSp>
      <p:sp>
        <p:nvSpPr>
          <p:cNvPr name="TextBox 14" id="14"/>
          <p:cNvSpPr txBox="true"/>
          <p:nvPr/>
        </p:nvSpPr>
        <p:spPr>
          <a:xfrm rot="0">
            <a:off x="2398369" y="6706354"/>
            <a:ext cx="10396810" cy="2390775"/>
          </a:xfrm>
          <a:prstGeom prst="rect">
            <a:avLst/>
          </a:prstGeom>
        </p:spPr>
        <p:txBody>
          <a:bodyPr anchor="t" rtlCol="false" tIns="0" lIns="0" bIns="0" rIns="0">
            <a:spAutoFit/>
          </a:bodyPr>
          <a:lstStyle/>
          <a:p>
            <a:pPr algn="just">
              <a:lnSpc>
                <a:spcPts val="2879"/>
              </a:lnSpc>
            </a:pPr>
            <a:r>
              <a:rPr lang="en-US" sz="2400" spc="117">
                <a:solidFill>
                  <a:srgbClr val="290606"/>
                </a:solidFill>
                <a:latin typeface="Arial"/>
                <a:ea typeface="Arial"/>
                <a:cs typeface="Arial"/>
                <a:sym typeface="Arial"/>
              </a:rPr>
              <a:t>This project analyzes customer feedback data using sentiment analysis and CSAT/NPS metrics to evaluate service satisfaction. Key insights include customer loyalty trends, issue categories, and overall service perception over time. All findings are visualized through Power BI dashboards.</a:t>
            </a:r>
          </a:p>
          <a:p>
            <a:pPr algn="just">
              <a:lnSpc>
                <a:spcPts val="4200"/>
              </a:lnSpc>
            </a:pPr>
          </a:p>
        </p:txBody>
      </p:sp>
      <p:grpSp>
        <p:nvGrpSpPr>
          <p:cNvPr name="Group 15" id="15"/>
          <p:cNvGrpSpPr/>
          <p:nvPr/>
        </p:nvGrpSpPr>
        <p:grpSpPr>
          <a:xfrm rot="0">
            <a:off x="2312405" y="5746478"/>
            <a:ext cx="11035132" cy="749521"/>
            <a:chOff x="0" y="0"/>
            <a:chExt cx="2906372" cy="197405"/>
          </a:xfrm>
        </p:grpSpPr>
        <p:sp>
          <p:nvSpPr>
            <p:cNvPr name="Freeform 16" id="16"/>
            <p:cNvSpPr/>
            <p:nvPr/>
          </p:nvSpPr>
          <p:spPr>
            <a:xfrm flipH="false" flipV="false" rot="0">
              <a:off x="0" y="0"/>
              <a:ext cx="2906372" cy="197405"/>
            </a:xfrm>
            <a:custGeom>
              <a:avLst/>
              <a:gdLst/>
              <a:ahLst/>
              <a:cxnLst/>
              <a:rect r="r" b="b" t="t" l="l"/>
              <a:pathLst>
                <a:path h="197405" w="2906372">
                  <a:moveTo>
                    <a:pt x="35780" y="0"/>
                  </a:moveTo>
                  <a:lnTo>
                    <a:pt x="2870592" y="0"/>
                  </a:lnTo>
                  <a:cubicBezTo>
                    <a:pt x="2880082" y="0"/>
                    <a:pt x="2889183" y="3770"/>
                    <a:pt x="2895893" y="10480"/>
                  </a:cubicBezTo>
                  <a:cubicBezTo>
                    <a:pt x="2902603" y="17190"/>
                    <a:pt x="2906372" y="26291"/>
                    <a:pt x="2906372" y="35780"/>
                  </a:cubicBezTo>
                  <a:lnTo>
                    <a:pt x="2906372" y="161625"/>
                  </a:lnTo>
                  <a:cubicBezTo>
                    <a:pt x="2906372" y="171114"/>
                    <a:pt x="2902603" y="180215"/>
                    <a:pt x="2895893" y="186925"/>
                  </a:cubicBezTo>
                  <a:cubicBezTo>
                    <a:pt x="2889183" y="193635"/>
                    <a:pt x="2880082" y="197405"/>
                    <a:pt x="2870592" y="197405"/>
                  </a:cubicBezTo>
                  <a:lnTo>
                    <a:pt x="35780" y="197405"/>
                  </a:lnTo>
                  <a:cubicBezTo>
                    <a:pt x="26291" y="197405"/>
                    <a:pt x="17190" y="193635"/>
                    <a:pt x="10480" y="186925"/>
                  </a:cubicBezTo>
                  <a:cubicBezTo>
                    <a:pt x="3770" y="180215"/>
                    <a:pt x="0" y="171114"/>
                    <a:pt x="0" y="161625"/>
                  </a:cubicBezTo>
                  <a:lnTo>
                    <a:pt x="0" y="35780"/>
                  </a:lnTo>
                  <a:cubicBezTo>
                    <a:pt x="0" y="26291"/>
                    <a:pt x="3770" y="17190"/>
                    <a:pt x="10480" y="10480"/>
                  </a:cubicBezTo>
                  <a:cubicBezTo>
                    <a:pt x="17190" y="3770"/>
                    <a:pt x="26291" y="0"/>
                    <a:pt x="35780" y="0"/>
                  </a:cubicBezTo>
                  <a:close/>
                </a:path>
              </a:pathLst>
            </a:custGeom>
            <a:solidFill>
              <a:srgbClr val="007043"/>
            </a:solidFill>
          </p:spPr>
        </p:sp>
        <p:sp>
          <p:nvSpPr>
            <p:cNvPr name="TextBox 17" id="17"/>
            <p:cNvSpPr txBox="true"/>
            <p:nvPr/>
          </p:nvSpPr>
          <p:spPr>
            <a:xfrm>
              <a:off x="0" y="-95250"/>
              <a:ext cx="2906372" cy="292655"/>
            </a:xfrm>
            <a:prstGeom prst="rect">
              <a:avLst/>
            </a:prstGeom>
          </p:spPr>
          <p:txBody>
            <a:bodyPr anchor="ctr" rtlCol="false" tIns="50800" lIns="50800" bIns="50800" rIns="50800"/>
            <a:lstStyle/>
            <a:p>
              <a:pPr algn="ctr">
                <a:lnSpc>
                  <a:spcPts val="3919"/>
                </a:lnSpc>
              </a:pPr>
              <a:r>
                <a:rPr lang="en-US" b="true" sz="2799">
                  <a:solidFill>
                    <a:srgbClr val="FFFFFF"/>
                  </a:solidFill>
                  <a:latin typeface="Telegraf Bold"/>
                  <a:ea typeface="Telegraf Bold"/>
                  <a:cs typeface="Telegraf Bold"/>
                  <a:sym typeface="Telegraf Bold"/>
                </a:rPr>
                <a:t>Customer Satisfaction &amp; Sentiment Analysis (3 - 8 May 2025)</a:t>
              </a:r>
            </a:p>
          </p:txBody>
        </p:sp>
      </p:grpSp>
      <p:sp>
        <p:nvSpPr>
          <p:cNvPr name="TextBox 18" id="18"/>
          <p:cNvSpPr txBox="true"/>
          <p:nvPr/>
        </p:nvSpPr>
        <p:spPr>
          <a:xfrm rot="0">
            <a:off x="8060126" y="4998139"/>
            <a:ext cx="5052699" cy="304800"/>
          </a:xfrm>
          <a:prstGeom prst="rect">
            <a:avLst/>
          </a:prstGeom>
        </p:spPr>
        <p:txBody>
          <a:bodyPr anchor="t" rtlCol="false" tIns="0" lIns="0" bIns="0" rIns="0">
            <a:spAutoFit/>
          </a:bodyPr>
          <a:lstStyle/>
          <a:p>
            <a:pPr algn="just">
              <a:lnSpc>
                <a:spcPts val="2160"/>
              </a:lnSpc>
            </a:pPr>
            <a:r>
              <a:rPr lang="en-US" sz="1800" spc="88" u="sng">
                <a:solidFill>
                  <a:srgbClr val="38B6FF"/>
                </a:solidFill>
                <a:latin typeface="Arial"/>
                <a:ea typeface="Arial"/>
                <a:cs typeface="Arial"/>
                <a:sym typeface="Arial"/>
                <a:hlinkClick r:id="rId6" tooltip="https://github.com/Dadipp/People_Analytics"/>
              </a:rPr>
              <a:t>https://github.com/Dadipp/People_Analytics</a:t>
            </a:r>
            <a:r>
              <a:rPr lang="en-US" sz="1800" spc="88">
                <a:solidFill>
                  <a:srgbClr val="290606"/>
                </a:solidFill>
                <a:latin typeface="Arial"/>
                <a:ea typeface="Arial"/>
                <a:cs typeface="Arial"/>
                <a:sym typeface="Arial"/>
              </a:rPr>
              <a:t> </a:t>
            </a:r>
          </a:p>
        </p:txBody>
      </p:sp>
      <p:sp>
        <p:nvSpPr>
          <p:cNvPr name="TextBox 19" id="19"/>
          <p:cNvSpPr txBox="true"/>
          <p:nvPr/>
        </p:nvSpPr>
        <p:spPr>
          <a:xfrm rot="0">
            <a:off x="4707520" y="9112939"/>
            <a:ext cx="8405304" cy="304800"/>
          </a:xfrm>
          <a:prstGeom prst="rect">
            <a:avLst/>
          </a:prstGeom>
        </p:spPr>
        <p:txBody>
          <a:bodyPr anchor="t" rtlCol="false" tIns="0" lIns="0" bIns="0" rIns="0">
            <a:spAutoFit/>
          </a:bodyPr>
          <a:lstStyle/>
          <a:p>
            <a:pPr algn="just">
              <a:lnSpc>
                <a:spcPts val="2160"/>
              </a:lnSpc>
            </a:pPr>
            <a:r>
              <a:rPr lang="en-US" sz="1800" spc="88" u="sng">
                <a:solidFill>
                  <a:srgbClr val="38B6FF"/>
                </a:solidFill>
                <a:latin typeface="Arial"/>
                <a:ea typeface="Arial"/>
                <a:cs typeface="Arial"/>
                <a:sym typeface="Arial"/>
                <a:hlinkClick r:id="rId7" tooltip="https://github.com/Dadipp/Customer_Satisfaction_and_Sentiment_Analysis"/>
              </a:rPr>
              <a:t>https://github.com/Dadipp/Customer_Satisfaction_and_Sentiment_Analysis </a:t>
            </a:r>
          </a:p>
        </p:txBody>
      </p:sp>
      <p:sp>
        <p:nvSpPr>
          <p:cNvPr name="TextBox 20" id="20"/>
          <p:cNvSpPr txBox="true"/>
          <p:nvPr/>
        </p:nvSpPr>
        <p:spPr>
          <a:xfrm rot="0">
            <a:off x="2212113" y="136924"/>
            <a:ext cx="12253161" cy="1035050"/>
          </a:xfrm>
          <a:prstGeom prst="rect">
            <a:avLst/>
          </a:prstGeom>
        </p:spPr>
        <p:txBody>
          <a:bodyPr anchor="t" rtlCol="false" tIns="0" lIns="0" bIns="0" rIns="0">
            <a:spAutoFit/>
          </a:bodyPr>
          <a:lstStyle/>
          <a:p>
            <a:pPr algn="l">
              <a:lnSpc>
                <a:spcPts val="8049"/>
              </a:lnSpc>
            </a:pPr>
            <a:r>
              <a:rPr lang="en-US" b="true" sz="6999" spc="-209">
                <a:solidFill>
                  <a:srgbClr val="007043"/>
                </a:solidFill>
                <a:latin typeface="Anantason Condensed Bold"/>
                <a:ea typeface="Anantason Condensed Bold"/>
                <a:cs typeface="Anantason Condensed Bold"/>
                <a:sym typeface="Anantason Condensed Bold"/>
              </a:rPr>
              <a:t>PREVIOUS PROJECT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AF8F0"/>
        </a:solidFill>
      </p:bgPr>
    </p:bg>
    <p:spTree>
      <p:nvGrpSpPr>
        <p:cNvPr id="1" name=""/>
        <p:cNvGrpSpPr/>
        <p:nvPr/>
      </p:nvGrpSpPr>
      <p:grpSpPr>
        <a:xfrm>
          <a:off x="0" y="0"/>
          <a:ext cx="0" cy="0"/>
          <a:chOff x="0" y="0"/>
          <a:chExt cx="0" cy="0"/>
        </a:xfrm>
      </p:grpSpPr>
      <p:sp>
        <p:nvSpPr>
          <p:cNvPr name="AutoShape 2" id="2"/>
          <p:cNvSpPr/>
          <p:nvPr/>
        </p:nvSpPr>
        <p:spPr>
          <a:xfrm>
            <a:off x="0" y="3269387"/>
            <a:ext cx="18288000" cy="0"/>
          </a:xfrm>
          <a:prstGeom prst="line">
            <a:avLst/>
          </a:prstGeom>
          <a:ln cap="flat" w="9525">
            <a:solidFill>
              <a:srgbClr val="A6A6A6"/>
            </a:solidFill>
            <a:prstDash val="solid"/>
            <a:headEnd type="none" len="sm" w="sm"/>
            <a:tailEnd type="none" len="sm" w="sm"/>
          </a:ln>
        </p:spPr>
      </p:sp>
      <p:sp>
        <p:nvSpPr>
          <p:cNvPr name="AutoShape 3" id="3"/>
          <p:cNvSpPr/>
          <p:nvPr/>
        </p:nvSpPr>
        <p:spPr>
          <a:xfrm flipV="true">
            <a:off x="2560569" y="3250337"/>
            <a:ext cx="0" cy="2746787"/>
          </a:xfrm>
          <a:prstGeom prst="line">
            <a:avLst/>
          </a:prstGeom>
          <a:ln cap="flat" w="9525">
            <a:solidFill>
              <a:srgbClr val="A6A6A6"/>
            </a:solidFill>
            <a:prstDash val="solid"/>
            <a:headEnd type="none" len="sm" w="sm"/>
            <a:tailEnd type="none" len="sm" w="sm"/>
          </a:ln>
        </p:spPr>
      </p:sp>
      <p:sp>
        <p:nvSpPr>
          <p:cNvPr name="AutoShape 4" id="4"/>
          <p:cNvSpPr/>
          <p:nvPr/>
        </p:nvSpPr>
        <p:spPr>
          <a:xfrm>
            <a:off x="0" y="5997124"/>
            <a:ext cx="18288000" cy="0"/>
          </a:xfrm>
          <a:prstGeom prst="line">
            <a:avLst/>
          </a:prstGeom>
          <a:ln cap="flat" w="9525">
            <a:solidFill>
              <a:srgbClr val="999898"/>
            </a:solidFill>
            <a:prstDash val="solid"/>
            <a:headEnd type="none" len="sm" w="sm"/>
            <a:tailEnd type="none" len="sm" w="sm"/>
          </a:ln>
        </p:spPr>
      </p:sp>
      <p:sp>
        <p:nvSpPr>
          <p:cNvPr name="Freeform 5" id="5"/>
          <p:cNvSpPr/>
          <p:nvPr/>
        </p:nvSpPr>
        <p:spPr>
          <a:xfrm flipH="false" flipV="false" rot="0">
            <a:off x="-2480107" y="3269387"/>
            <a:ext cx="7017613" cy="7017613"/>
          </a:xfrm>
          <a:custGeom>
            <a:avLst/>
            <a:gdLst/>
            <a:ahLst/>
            <a:cxnLst/>
            <a:rect r="r" b="b" t="t" l="l"/>
            <a:pathLst>
              <a:path h="7017613" w="7017613">
                <a:moveTo>
                  <a:pt x="0" y="0"/>
                </a:moveTo>
                <a:lnTo>
                  <a:pt x="7017614" y="0"/>
                </a:lnTo>
                <a:lnTo>
                  <a:pt x="7017614" y="7017613"/>
                </a:lnTo>
                <a:lnTo>
                  <a:pt x="0" y="7017613"/>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5400000">
            <a:off x="14912789" y="2951813"/>
            <a:ext cx="2097217" cy="3362884"/>
          </a:xfrm>
          <a:custGeom>
            <a:avLst/>
            <a:gdLst/>
            <a:ahLst/>
            <a:cxnLst/>
            <a:rect r="r" b="b" t="t" l="l"/>
            <a:pathLst>
              <a:path h="3362884" w="2097217">
                <a:moveTo>
                  <a:pt x="0" y="0"/>
                </a:moveTo>
                <a:lnTo>
                  <a:pt x="2097217" y="0"/>
                </a:lnTo>
                <a:lnTo>
                  <a:pt x="2097217" y="3362884"/>
                </a:lnTo>
                <a:lnTo>
                  <a:pt x="0" y="3362884"/>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6301174" y="4079853"/>
            <a:ext cx="9903580" cy="1144905"/>
          </a:xfrm>
          <a:prstGeom prst="rect">
            <a:avLst/>
          </a:prstGeom>
        </p:spPr>
        <p:txBody>
          <a:bodyPr anchor="t" rtlCol="false" tIns="0" lIns="0" bIns="0" rIns="0">
            <a:spAutoFit/>
          </a:bodyPr>
          <a:lstStyle/>
          <a:p>
            <a:pPr algn="l">
              <a:lnSpc>
                <a:spcPts val="8969"/>
              </a:lnSpc>
            </a:pPr>
            <a:r>
              <a:rPr lang="en-US" b="true" sz="7800" spc="-234">
                <a:solidFill>
                  <a:srgbClr val="007043"/>
                </a:solidFill>
                <a:latin typeface="Anantason Condensed Bold"/>
                <a:ea typeface="Anantason Condensed Bold"/>
                <a:cs typeface="Anantason Condensed Bold"/>
                <a:sym typeface="Anantason Condensed Bold"/>
              </a:rPr>
              <a:t>MAIN PROJECT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AF8F0"/>
        </a:solidFill>
      </p:bgPr>
    </p:bg>
    <p:spTree>
      <p:nvGrpSpPr>
        <p:cNvPr id="1" name=""/>
        <p:cNvGrpSpPr/>
        <p:nvPr/>
      </p:nvGrpSpPr>
      <p:grpSpPr>
        <a:xfrm>
          <a:off x="0" y="0"/>
          <a:ext cx="0" cy="0"/>
          <a:chOff x="0" y="0"/>
          <a:chExt cx="0" cy="0"/>
        </a:xfrm>
      </p:grpSpPr>
      <p:sp>
        <p:nvSpPr>
          <p:cNvPr name="Freeform 2" id="2"/>
          <p:cNvSpPr/>
          <p:nvPr/>
        </p:nvSpPr>
        <p:spPr>
          <a:xfrm flipH="false" flipV="false" rot="0">
            <a:off x="12390851" y="6043028"/>
            <a:ext cx="9676393" cy="7406839"/>
          </a:xfrm>
          <a:custGeom>
            <a:avLst/>
            <a:gdLst/>
            <a:ahLst/>
            <a:cxnLst/>
            <a:rect r="r" b="b" t="t" l="l"/>
            <a:pathLst>
              <a:path h="7406839" w="9676393">
                <a:moveTo>
                  <a:pt x="0" y="0"/>
                </a:moveTo>
                <a:lnTo>
                  <a:pt x="9676393" y="0"/>
                </a:lnTo>
                <a:lnTo>
                  <a:pt x="9676393" y="7406840"/>
                </a:lnTo>
                <a:lnTo>
                  <a:pt x="0" y="7406840"/>
                </a:lnTo>
                <a:lnTo>
                  <a:pt x="0" y="0"/>
                </a:lnTo>
                <a:close/>
              </a:path>
            </a:pathLst>
          </a:custGeom>
          <a:blipFill>
            <a:blip r:embed="rId2">
              <a:alphaModFix amt="4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259027" y="4336993"/>
            <a:ext cx="4921307" cy="4921307"/>
          </a:xfrm>
          <a:custGeom>
            <a:avLst/>
            <a:gdLst/>
            <a:ahLst/>
            <a:cxnLst/>
            <a:rect r="r" b="b" t="t" l="l"/>
            <a:pathLst>
              <a:path h="4921307" w="4921307">
                <a:moveTo>
                  <a:pt x="0" y="0"/>
                </a:moveTo>
                <a:lnTo>
                  <a:pt x="4921307" y="0"/>
                </a:lnTo>
                <a:lnTo>
                  <a:pt x="4921307" y="4921307"/>
                </a:lnTo>
                <a:lnTo>
                  <a:pt x="0" y="492130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3489354" y="3007619"/>
            <a:ext cx="4921307" cy="4921307"/>
          </a:xfrm>
          <a:custGeom>
            <a:avLst/>
            <a:gdLst/>
            <a:ahLst/>
            <a:cxnLst/>
            <a:rect r="r" b="b" t="t" l="l"/>
            <a:pathLst>
              <a:path h="4921307" w="4921307">
                <a:moveTo>
                  <a:pt x="0" y="0"/>
                </a:moveTo>
                <a:lnTo>
                  <a:pt x="4921307" y="0"/>
                </a:lnTo>
                <a:lnTo>
                  <a:pt x="4921307" y="4921307"/>
                </a:lnTo>
                <a:lnTo>
                  <a:pt x="0" y="492130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1028700" y="3007619"/>
            <a:ext cx="4921307" cy="4921307"/>
          </a:xfrm>
          <a:custGeom>
            <a:avLst/>
            <a:gdLst/>
            <a:ahLst/>
            <a:cxnLst/>
            <a:rect r="r" b="b" t="t" l="l"/>
            <a:pathLst>
              <a:path h="4921307" w="4921307">
                <a:moveTo>
                  <a:pt x="0" y="0"/>
                </a:moveTo>
                <a:lnTo>
                  <a:pt x="4921307" y="0"/>
                </a:lnTo>
                <a:lnTo>
                  <a:pt x="4921307" y="4921307"/>
                </a:lnTo>
                <a:lnTo>
                  <a:pt x="0" y="4921307"/>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6" id="6"/>
          <p:cNvGrpSpPr/>
          <p:nvPr/>
        </p:nvGrpSpPr>
        <p:grpSpPr>
          <a:xfrm rot="0">
            <a:off x="9461587" y="3063988"/>
            <a:ext cx="4362843" cy="657731"/>
            <a:chOff x="0" y="0"/>
            <a:chExt cx="1149062" cy="173230"/>
          </a:xfrm>
        </p:grpSpPr>
        <p:sp>
          <p:nvSpPr>
            <p:cNvPr name="Freeform 7" id="7"/>
            <p:cNvSpPr/>
            <p:nvPr/>
          </p:nvSpPr>
          <p:spPr>
            <a:xfrm flipH="false" flipV="false" rot="0">
              <a:off x="0" y="0"/>
              <a:ext cx="1149062" cy="173230"/>
            </a:xfrm>
            <a:custGeom>
              <a:avLst/>
              <a:gdLst/>
              <a:ahLst/>
              <a:cxnLst/>
              <a:rect r="r" b="b" t="t" l="l"/>
              <a:pathLst>
                <a:path h="173230" w="1149062">
                  <a:moveTo>
                    <a:pt x="86615" y="0"/>
                  </a:moveTo>
                  <a:lnTo>
                    <a:pt x="1062447" y="0"/>
                  </a:lnTo>
                  <a:cubicBezTo>
                    <a:pt x="1110283" y="0"/>
                    <a:pt x="1149062" y="38779"/>
                    <a:pt x="1149062" y="86615"/>
                  </a:cubicBezTo>
                  <a:lnTo>
                    <a:pt x="1149062" y="86615"/>
                  </a:lnTo>
                  <a:cubicBezTo>
                    <a:pt x="1149062" y="109586"/>
                    <a:pt x="1139936" y="131617"/>
                    <a:pt x="1123693" y="147861"/>
                  </a:cubicBezTo>
                  <a:cubicBezTo>
                    <a:pt x="1107449" y="164104"/>
                    <a:pt x="1085419" y="173230"/>
                    <a:pt x="1062447" y="173230"/>
                  </a:cubicBezTo>
                  <a:lnTo>
                    <a:pt x="86615" y="173230"/>
                  </a:lnTo>
                  <a:cubicBezTo>
                    <a:pt x="63643" y="173230"/>
                    <a:pt x="41612" y="164104"/>
                    <a:pt x="25369" y="147861"/>
                  </a:cubicBezTo>
                  <a:cubicBezTo>
                    <a:pt x="9125" y="131617"/>
                    <a:pt x="0" y="109586"/>
                    <a:pt x="0" y="86615"/>
                  </a:cubicBezTo>
                  <a:lnTo>
                    <a:pt x="0" y="86615"/>
                  </a:lnTo>
                  <a:cubicBezTo>
                    <a:pt x="0" y="63643"/>
                    <a:pt x="9125" y="41612"/>
                    <a:pt x="25369" y="25369"/>
                  </a:cubicBezTo>
                  <a:cubicBezTo>
                    <a:pt x="41612" y="9125"/>
                    <a:pt x="63643" y="0"/>
                    <a:pt x="86615" y="0"/>
                  </a:cubicBezTo>
                  <a:close/>
                </a:path>
              </a:pathLst>
            </a:custGeom>
            <a:solidFill>
              <a:srgbClr val="000000">
                <a:alpha val="0"/>
              </a:srgbClr>
            </a:solidFill>
            <a:ln w="38100" cap="rnd">
              <a:solidFill>
                <a:srgbClr val="007043"/>
              </a:solidFill>
              <a:prstDash val="solid"/>
              <a:round/>
            </a:ln>
          </p:spPr>
        </p:sp>
        <p:sp>
          <p:nvSpPr>
            <p:cNvPr name="TextBox 8" id="8"/>
            <p:cNvSpPr txBox="true"/>
            <p:nvPr/>
          </p:nvSpPr>
          <p:spPr>
            <a:xfrm>
              <a:off x="0" y="-47625"/>
              <a:ext cx="1149062" cy="220855"/>
            </a:xfrm>
            <a:prstGeom prst="rect">
              <a:avLst/>
            </a:prstGeom>
          </p:spPr>
          <p:txBody>
            <a:bodyPr anchor="ctr" rtlCol="false" tIns="50800" lIns="50800" bIns="50800" rIns="50800"/>
            <a:lstStyle/>
            <a:p>
              <a:pPr algn="ctr">
                <a:lnSpc>
                  <a:spcPts val="2940"/>
                </a:lnSpc>
              </a:pPr>
            </a:p>
          </p:txBody>
        </p:sp>
      </p:grpSp>
      <p:grpSp>
        <p:nvGrpSpPr>
          <p:cNvPr name="Group 9" id="9"/>
          <p:cNvGrpSpPr/>
          <p:nvPr/>
        </p:nvGrpSpPr>
        <p:grpSpPr>
          <a:xfrm rot="0">
            <a:off x="4714918" y="3378566"/>
            <a:ext cx="4318755" cy="2314536"/>
            <a:chOff x="0" y="0"/>
            <a:chExt cx="5758340" cy="3086048"/>
          </a:xfrm>
        </p:grpSpPr>
        <p:sp>
          <p:nvSpPr>
            <p:cNvPr name="AutoShape 10" id="10"/>
            <p:cNvSpPr/>
            <p:nvPr/>
          </p:nvSpPr>
          <p:spPr>
            <a:xfrm>
              <a:off x="19050" y="19050"/>
              <a:ext cx="5739290" cy="0"/>
            </a:xfrm>
            <a:prstGeom prst="line">
              <a:avLst/>
            </a:prstGeom>
            <a:ln cap="flat" w="38100">
              <a:solidFill>
                <a:srgbClr val="007043"/>
              </a:solidFill>
              <a:prstDash val="solid"/>
              <a:headEnd type="none" len="sm" w="sm"/>
              <a:tailEnd type="arrow" len="sm" w="med"/>
            </a:ln>
          </p:spPr>
        </p:sp>
        <p:sp>
          <p:nvSpPr>
            <p:cNvPr name="AutoShape 11" id="11"/>
            <p:cNvSpPr/>
            <p:nvPr/>
          </p:nvSpPr>
          <p:spPr>
            <a:xfrm flipV="true">
              <a:off x="19050" y="19050"/>
              <a:ext cx="0" cy="3066998"/>
            </a:xfrm>
            <a:prstGeom prst="line">
              <a:avLst/>
            </a:prstGeom>
            <a:ln cap="flat" w="38100">
              <a:solidFill>
                <a:srgbClr val="007043"/>
              </a:solidFill>
              <a:prstDash val="solid"/>
              <a:headEnd type="none" len="sm" w="sm"/>
              <a:tailEnd type="none" len="sm" w="sm"/>
            </a:ln>
          </p:spPr>
        </p:sp>
      </p:grpSp>
      <p:sp>
        <p:nvSpPr>
          <p:cNvPr name="Freeform 12" id="12"/>
          <p:cNvSpPr/>
          <p:nvPr/>
        </p:nvSpPr>
        <p:spPr>
          <a:xfrm flipH="false" flipV="false" rot="-3568817">
            <a:off x="15203707" y="-2310350"/>
            <a:ext cx="4873342" cy="4991318"/>
          </a:xfrm>
          <a:custGeom>
            <a:avLst/>
            <a:gdLst/>
            <a:ahLst/>
            <a:cxnLst/>
            <a:rect r="r" b="b" t="t" l="l"/>
            <a:pathLst>
              <a:path h="4991318" w="4873342">
                <a:moveTo>
                  <a:pt x="0" y="0"/>
                </a:moveTo>
                <a:lnTo>
                  <a:pt x="4873342" y="0"/>
                </a:lnTo>
                <a:lnTo>
                  <a:pt x="4873342" y="4991318"/>
                </a:lnTo>
                <a:lnTo>
                  <a:pt x="0" y="4991318"/>
                </a:lnTo>
                <a:lnTo>
                  <a:pt x="0" y="0"/>
                </a:lnTo>
                <a:close/>
              </a:path>
            </a:pathLst>
          </a:custGeom>
          <a:blipFill>
            <a:blip r:embed="rId10">
              <a:alphaModFix amt="50000"/>
              <a:extLst>
                <a:ext uri="{96DAC541-7B7A-43D3-8B79-37D633B846F1}">
                  <asvg:svgBlip xmlns:asvg="http://schemas.microsoft.com/office/drawing/2016/SVG/main" r:embed="rId11"/>
                </a:ext>
              </a:extLst>
            </a:blip>
            <a:stretch>
              <a:fillRect l="0" t="0" r="0" b="0"/>
            </a:stretch>
          </a:blipFill>
        </p:spPr>
      </p:sp>
      <p:sp>
        <p:nvSpPr>
          <p:cNvPr name="TextBox 13" id="13"/>
          <p:cNvSpPr txBox="true"/>
          <p:nvPr/>
        </p:nvSpPr>
        <p:spPr>
          <a:xfrm rot="0">
            <a:off x="2364096" y="1066800"/>
            <a:ext cx="13559808" cy="1144905"/>
          </a:xfrm>
          <a:prstGeom prst="rect">
            <a:avLst/>
          </a:prstGeom>
        </p:spPr>
        <p:txBody>
          <a:bodyPr anchor="t" rtlCol="false" tIns="0" lIns="0" bIns="0" rIns="0">
            <a:spAutoFit/>
          </a:bodyPr>
          <a:lstStyle/>
          <a:p>
            <a:pPr algn="ctr">
              <a:lnSpc>
                <a:spcPts val="8969"/>
              </a:lnSpc>
            </a:pPr>
            <a:r>
              <a:rPr lang="en-US" b="true" sz="7800" spc="-234">
                <a:solidFill>
                  <a:srgbClr val="007043"/>
                </a:solidFill>
                <a:latin typeface="Anantason Condensed Bold"/>
                <a:ea typeface="Anantason Condensed Bold"/>
                <a:cs typeface="Anantason Condensed Bold"/>
                <a:sym typeface="Anantason Condensed Bold"/>
              </a:rPr>
              <a:t>PROJECT BACKGROUND</a:t>
            </a:r>
          </a:p>
        </p:txBody>
      </p:sp>
      <p:sp>
        <p:nvSpPr>
          <p:cNvPr name="TextBox 14" id="14"/>
          <p:cNvSpPr txBox="true"/>
          <p:nvPr/>
        </p:nvSpPr>
        <p:spPr>
          <a:xfrm rot="0">
            <a:off x="9645544" y="3186108"/>
            <a:ext cx="3995639" cy="365760"/>
          </a:xfrm>
          <a:prstGeom prst="rect">
            <a:avLst/>
          </a:prstGeom>
        </p:spPr>
        <p:txBody>
          <a:bodyPr anchor="t" rtlCol="false" tIns="0" lIns="0" bIns="0" rIns="0">
            <a:spAutoFit/>
          </a:bodyPr>
          <a:lstStyle/>
          <a:p>
            <a:pPr algn="ctr">
              <a:lnSpc>
                <a:spcPts val="2940"/>
              </a:lnSpc>
              <a:spcBef>
                <a:spcPct val="0"/>
              </a:spcBef>
            </a:pPr>
            <a:r>
              <a:rPr lang="en-US" b="true" sz="2100">
                <a:solidFill>
                  <a:srgbClr val="007043"/>
                </a:solidFill>
                <a:latin typeface="Inter Bold"/>
                <a:ea typeface="Inter Bold"/>
                <a:cs typeface="Inter Bold"/>
                <a:sym typeface="Inter Bold"/>
              </a:rPr>
              <a:t>Problem Statement</a:t>
            </a:r>
          </a:p>
        </p:txBody>
      </p:sp>
      <p:sp>
        <p:nvSpPr>
          <p:cNvPr name="TextBox 15" id="15"/>
          <p:cNvSpPr txBox="true"/>
          <p:nvPr/>
        </p:nvSpPr>
        <p:spPr>
          <a:xfrm rot="0">
            <a:off x="2259027" y="4516927"/>
            <a:ext cx="617172" cy="537696"/>
          </a:xfrm>
          <a:prstGeom prst="rect">
            <a:avLst/>
          </a:prstGeom>
        </p:spPr>
        <p:txBody>
          <a:bodyPr anchor="t" rtlCol="false" tIns="0" lIns="0" bIns="0" rIns="0">
            <a:spAutoFit/>
          </a:bodyPr>
          <a:lstStyle/>
          <a:p>
            <a:pPr algn="ctr">
              <a:lnSpc>
                <a:spcPts val="4480"/>
              </a:lnSpc>
              <a:spcBef>
                <a:spcPct val="0"/>
              </a:spcBef>
            </a:pPr>
            <a:r>
              <a:rPr lang="en-US" sz="3200">
                <a:solidFill>
                  <a:srgbClr val="737373"/>
                </a:solidFill>
                <a:latin typeface="Anantason Condensed"/>
                <a:ea typeface="Anantason Condensed"/>
                <a:cs typeface="Anantason Condensed"/>
                <a:sym typeface="Anantason Condensed"/>
              </a:rPr>
              <a:t>01</a:t>
            </a:r>
          </a:p>
        </p:txBody>
      </p:sp>
      <p:sp>
        <p:nvSpPr>
          <p:cNvPr name="TextBox 16" id="16"/>
          <p:cNvSpPr txBox="true"/>
          <p:nvPr/>
        </p:nvSpPr>
        <p:spPr>
          <a:xfrm rot="0">
            <a:off x="6525062" y="4516927"/>
            <a:ext cx="617172" cy="537696"/>
          </a:xfrm>
          <a:prstGeom prst="rect">
            <a:avLst/>
          </a:prstGeom>
        </p:spPr>
        <p:txBody>
          <a:bodyPr anchor="t" rtlCol="false" tIns="0" lIns="0" bIns="0" rIns="0">
            <a:spAutoFit/>
          </a:bodyPr>
          <a:lstStyle/>
          <a:p>
            <a:pPr algn="ctr">
              <a:lnSpc>
                <a:spcPts val="4480"/>
              </a:lnSpc>
              <a:spcBef>
                <a:spcPct val="0"/>
              </a:spcBef>
            </a:pPr>
            <a:r>
              <a:rPr lang="en-US" sz="3200">
                <a:solidFill>
                  <a:srgbClr val="A6A6A6"/>
                </a:solidFill>
                <a:latin typeface="Anantason Condensed"/>
                <a:ea typeface="Anantason Condensed"/>
                <a:cs typeface="Anantason Condensed"/>
                <a:sym typeface="Anantason Condensed"/>
              </a:rPr>
              <a:t>02</a:t>
            </a:r>
          </a:p>
        </p:txBody>
      </p:sp>
      <p:sp>
        <p:nvSpPr>
          <p:cNvPr name="TextBox 17" id="17"/>
          <p:cNvSpPr txBox="true"/>
          <p:nvPr/>
        </p:nvSpPr>
        <p:spPr>
          <a:xfrm rot="0">
            <a:off x="8704498" y="4310720"/>
            <a:ext cx="1882092" cy="1335405"/>
          </a:xfrm>
          <a:prstGeom prst="rect">
            <a:avLst/>
          </a:prstGeom>
        </p:spPr>
        <p:txBody>
          <a:bodyPr anchor="t" rtlCol="false" tIns="0" lIns="0" bIns="0" rIns="0">
            <a:spAutoFit/>
          </a:bodyPr>
          <a:lstStyle/>
          <a:p>
            <a:pPr algn="l">
              <a:lnSpc>
                <a:spcPts val="10919"/>
              </a:lnSpc>
              <a:spcBef>
                <a:spcPct val="0"/>
              </a:spcBef>
            </a:pPr>
            <a:r>
              <a:rPr lang="en-US" sz="7800">
                <a:solidFill>
                  <a:srgbClr val="007043">
                    <a:alpha val="19608"/>
                  </a:srgbClr>
                </a:solidFill>
                <a:latin typeface="Anantason Condensed"/>
                <a:ea typeface="Anantason Condensed"/>
                <a:cs typeface="Anantason Condensed"/>
                <a:sym typeface="Anantason Condensed"/>
              </a:rPr>
              <a:t>01</a:t>
            </a:r>
          </a:p>
        </p:txBody>
      </p:sp>
      <p:sp>
        <p:nvSpPr>
          <p:cNvPr name="TextBox 18" id="18"/>
          <p:cNvSpPr txBox="true"/>
          <p:nvPr/>
        </p:nvSpPr>
        <p:spPr>
          <a:xfrm rot="0">
            <a:off x="9925718" y="4643007"/>
            <a:ext cx="4584675" cy="537845"/>
          </a:xfrm>
          <a:prstGeom prst="rect">
            <a:avLst/>
          </a:prstGeom>
        </p:spPr>
        <p:txBody>
          <a:bodyPr anchor="t" rtlCol="false" tIns="0" lIns="0" bIns="0" rIns="0">
            <a:spAutoFit/>
          </a:bodyPr>
          <a:lstStyle/>
          <a:p>
            <a:pPr algn="l">
              <a:lnSpc>
                <a:spcPts val="4480"/>
              </a:lnSpc>
              <a:spcBef>
                <a:spcPct val="0"/>
              </a:spcBef>
            </a:pPr>
            <a:r>
              <a:rPr lang="en-US" b="true" sz="3200">
                <a:solidFill>
                  <a:srgbClr val="007043"/>
                </a:solidFill>
                <a:latin typeface="Anantason Condensed Bold"/>
                <a:ea typeface="Anantason Condensed Bold"/>
                <a:cs typeface="Anantason Condensed Bold"/>
                <a:sym typeface="Anantason Condensed Bold"/>
              </a:rPr>
              <a:t>PROBLEM 1</a:t>
            </a:r>
          </a:p>
        </p:txBody>
      </p:sp>
      <p:sp>
        <p:nvSpPr>
          <p:cNvPr name="TextBox 19" id="19"/>
          <p:cNvSpPr txBox="true"/>
          <p:nvPr/>
        </p:nvSpPr>
        <p:spPr>
          <a:xfrm rot="0">
            <a:off x="9925718" y="5386131"/>
            <a:ext cx="7303330" cy="935355"/>
          </a:xfrm>
          <a:prstGeom prst="rect">
            <a:avLst/>
          </a:prstGeom>
        </p:spPr>
        <p:txBody>
          <a:bodyPr anchor="t" rtlCol="false" tIns="0" lIns="0" bIns="0" rIns="0">
            <a:spAutoFit/>
          </a:bodyPr>
          <a:lstStyle/>
          <a:p>
            <a:pPr algn="l">
              <a:lnSpc>
                <a:spcPts val="2520"/>
              </a:lnSpc>
              <a:spcBef>
                <a:spcPct val="0"/>
              </a:spcBef>
            </a:pPr>
            <a:r>
              <a:rPr lang="en-US" sz="1800">
                <a:solidFill>
                  <a:srgbClr val="434343"/>
                </a:solidFill>
                <a:latin typeface="Inter"/>
                <a:ea typeface="Inter"/>
                <a:cs typeface="Inter"/>
                <a:sym typeface="Inter"/>
              </a:rPr>
              <a:t>Bagaimana distribusi dan tren perilaku pelanggan berdasarkan segmentasi RFM, serta identifikasi segmen dengan kontribusi pendapatan terbesar.</a:t>
            </a:r>
          </a:p>
        </p:txBody>
      </p:sp>
      <p:sp>
        <p:nvSpPr>
          <p:cNvPr name="TextBox 20" id="20"/>
          <p:cNvSpPr txBox="true"/>
          <p:nvPr/>
        </p:nvSpPr>
        <p:spPr>
          <a:xfrm rot="0">
            <a:off x="8704498" y="6806594"/>
            <a:ext cx="1882092" cy="1335405"/>
          </a:xfrm>
          <a:prstGeom prst="rect">
            <a:avLst/>
          </a:prstGeom>
        </p:spPr>
        <p:txBody>
          <a:bodyPr anchor="t" rtlCol="false" tIns="0" lIns="0" bIns="0" rIns="0">
            <a:spAutoFit/>
          </a:bodyPr>
          <a:lstStyle/>
          <a:p>
            <a:pPr algn="l">
              <a:lnSpc>
                <a:spcPts val="10919"/>
              </a:lnSpc>
              <a:spcBef>
                <a:spcPct val="0"/>
              </a:spcBef>
            </a:pPr>
            <a:r>
              <a:rPr lang="en-US" sz="7800">
                <a:solidFill>
                  <a:srgbClr val="007043">
                    <a:alpha val="19608"/>
                  </a:srgbClr>
                </a:solidFill>
                <a:latin typeface="Anantason Condensed"/>
                <a:ea typeface="Anantason Condensed"/>
                <a:cs typeface="Anantason Condensed"/>
                <a:sym typeface="Anantason Condensed"/>
              </a:rPr>
              <a:t>02</a:t>
            </a:r>
          </a:p>
        </p:txBody>
      </p:sp>
      <p:sp>
        <p:nvSpPr>
          <p:cNvPr name="TextBox 21" id="21"/>
          <p:cNvSpPr txBox="true"/>
          <p:nvPr/>
        </p:nvSpPr>
        <p:spPr>
          <a:xfrm rot="0">
            <a:off x="9925718" y="7167814"/>
            <a:ext cx="4584675" cy="537845"/>
          </a:xfrm>
          <a:prstGeom prst="rect">
            <a:avLst/>
          </a:prstGeom>
        </p:spPr>
        <p:txBody>
          <a:bodyPr anchor="t" rtlCol="false" tIns="0" lIns="0" bIns="0" rIns="0">
            <a:spAutoFit/>
          </a:bodyPr>
          <a:lstStyle/>
          <a:p>
            <a:pPr algn="l">
              <a:lnSpc>
                <a:spcPts val="4480"/>
              </a:lnSpc>
              <a:spcBef>
                <a:spcPct val="0"/>
              </a:spcBef>
            </a:pPr>
            <a:r>
              <a:rPr lang="en-US" b="true" sz="3200">
                <a:solidFill>
                  <a:srgbClr val="007043"/>
                </a:solidFill>
                <a:latin typeface="Anantason Condensed Bold"/>
                <a:ea typeface="Anantason Condensed Bold"/>
                <a:cs typeface="Anantason Condensed Bold"/>
                <a:sym typeface="Anantason Condensed Bold"/>
              </a:rPr>
              <a:t>PROBLEM 2</a:t>
            </a:r>
          </a:p>
        </p:txBody>
      </p:sp>
      <p:sp>
        <p:nvSpPr>
          <p:cNvPr name="TextBox 22" id="22"/>
          <p:cNvSpPr txBox="true"/>
          <p:nvPr/>
        </p:nvSpPr>
        <p:spPr>
          <a:xfrm rot="0">
            <a:off x="9925718" y="7910939"/>
            <a:ext cx="6956914" cy="935355"/>
          </a:xfrm>
          <a:prstGeom prst="rect">
            <a:avLst/>
          </a:prstGeom>
        </p:spPr>
        <p:txBody>
          <a:bodyPr anchor="t" rtlCol="false" tIns="0" lIns="0" bIns="0" rIns="0">
            <a:spAutoFit/>
          </a:bodyPr>
          <a:lstStyle/>
          <a:p>
            <a:pPr algn="l">
              <a:lnSpc>
                <a:spcPts val="2520"/>
              </a:lnSpc>
              <a:spcBef>
                <a:spcPct val="0"/>
              </a:spcBef>
            </a:pPr>
            <a:r>
              <a:rPr lang="en-US" sz="1800">
                <a:solidFill>
                  <a:srgbClr val="434343"/>
                </a:solidFill>
                <a:latin typeface="Inter"/>
                <a:ea typeface="Inter"/>
                <a:cs typeface="Inter"/>
                <a:sym typeface="Inter"/>
              </a:rPr>
              <a:t>Bagaimana tren penjualan dan retensi pelanggan dari waktu ke waktu, serta strategi untuk meningkatkan loyalitas dan mengurangi</a:t>
            </a:r>
            <a:r>
              <a:rPr lang="en-US" sz="1800">
                <a:solidFill>
                  <a:srgbClr val="434343"/>
                </a:solidFill>
                <a:latin typeface="Inter"/>
                <a:ea typeface="Inter"/>
                <a:cs typeface="Inter"/>
                <a:sym typeface="Inter"/>
              </a:rPr>
              <a:t> jumlah pelanggan hilang.</a:t>
            </a:r>
          </a:p>
        </p:txBody>
      </p:sp>
      <p:sp>
        <p:nvSpPr>
          <p:cNvPr name="AutoShape 23" id="23"/>
          <p:cNvSpPr/>
          <p:nvPr/>
        </p:nvSpPr>
        <p:spPr>
          <a:xfrm>
            <a:off x="9144000" y="6706582"/>
            <a:ext cx="8115300" cy="0"/>
          </a:xfrm>
          <a:prstGeom prst="line">
            <a:avLst/>
          </a:prstGeom>
          <a:ln cap="flat" w="9525">
            <a:solidFill>
              <a:srgbClr val="A6A6A6"/>
            </a:solidFill>
            <a:prstDash val="solid"/>
            <a:headEnd type="none" len="sm" w="sm"/>
            <a:tailEnd type="none" len="sm" w="sm"/>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AF8F0"/>
        </a:solidFill>
      </p:bgPr>
    </p:bg>
    <p:spTree>
      <p:nvGrpSpPr>
        <p:cNvPr id="1" name=""/>
        <p:cNvGrpSpPr/>
        <p:nvPr/>
      </p:nvGrpSpPr>
      <p:grpSpPr>
        <a:xfrm>
          <a:off x="0" y="0"/>
          <a:ext cx="0" cy="0"/>
          <a:chOff x="0" y="0"/>
          <a:chExt cx="0" cy="0"/>
        </a:xfrm>
      </p:grpSpPr>
      <p:grpSp>
        <p:nvGrpSpPr>
          <p:cNvPr name="Group 2" id="2"/>
          <p:cNvGrpSpPr/>
          <p:nvPr/>
        </p:nvGrpSpPr>
        <p:grpSpPr>
          <a:xfrm rot="0">
            <a:off x="1028700" y="3050864"/>
            <a:ext cx="4931859" cy="7236136"/>
            <a:chOff x="0" y="0"/>
            <a:chExt cx="721643" cy="1058812"/>
          </a:xfrm>
        </p:grpSpPr>
        <p:sp>
          <p:nvSpPr>
            <p:cNvPr name="Freeform 3" id="3"/>
            <p:cNvSpPr/>
            <p:nvPr/>
          </p:nvSpPr>
          <p:spPr>
            <a:xfrm flipH="false" flipV="false" rot="0">
              <a:off x="0" y="0"/>
              <a:ext cx="721643" cy="1058812"/>
            </a:xfrm>
            <a:custGeom>
              <a:avLst/>
              <a:gdLst/>
              <a:ahLst/>
              <a:cxnLst/>
              <a:rect r="r" b="b" t="t" l="l"/>
              <a:pathLst>
                <a:path h="1058812" w="721643">
                  <a:moveTo>
                    <a:pt x="0" y="0"/>
                  </a:moveTo>
                  <a:lnTo>
                    <a:pt x="721643" y="0"/>
                  </a:lnTo>
                  <a:lnTo>
                    <a:pt x="721643" y="1058812"/>
                  </a:lnTo>
                  <a:lnTo>
                    <a:pt x="0" y="1058812"/>
                  </a:lnTo>
                  <a:close/>
                </a:path>
              </a:pathLst>
            </a:custGeom>
            <a:blipFill>
              <a:blip r:embed="rId2"/>
              <a:stretch>
                <a:fillRect l="-60110" t="0" r="-60110" b="0"/>
              </a:stretch>
            </a:blipFill>
          </p:spPr>
        </p:sp>
      </p:grpSp>
      <p:sp>
        <p:nvSpPr>
          <p:cNvPr name="Freeform 4" id="4"/>
          <p:cNvSpPr/>
          <p:nvPr/>
        </p:nvSpPr>
        <p:spPr>
          <a:xfrm flipH="false" flipV="true" rot="0">
            <a:off x="5960559" y="3050864"/>
            <a:ext cx="5649371" cy="1900243"/>
          </a:xfrm>
          <a:custGeom>
            <a:avLst/>
            <a:gdLst/>
            <a:ahLst/>
            <a:cxnLst/>
            <a:rect r="r" b="b" t="t" l="l"/>
            <a:pathLst>
              <a:path h="1900243" w="5649371">
                <a:moveTo>
                  <a:pt x="0" y="1900242"/>
                </a:moveTo>
                <a:lnTo>
                  <a:pt x="5649370" y="1900242"/>
                </a:lnTo>
                <a:lnTo>
                  <a:pt x="5649370" y="0"/>
                </a:lnTo>
                <a:lnTo>
                  <a:pt x="0" y="0"/>
                </a:lnTo>
                <a:lnTo>
                  <a:pt x="0" y="1900242"/>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1578223" y="3050864"/>
            <a:ext cx="5649371" cy="1900243"/>
          </a:xfrm>
          <a:custGeom>
            <a:avLst/>
            <a:gdLst/>
            <a:ahLst/>
            <a:cxnLst/>
            <a:rect r="r" b="b" t="t" l="l"/>
            <a:pathLst>
              <a:path h="1900243" w="5649371">
                <a:moveTo>
                  <a:pt x="0" y="0"/>
                </a:moveTo>
                <a:lnTo>
                  <a:pt x="5649371" y="0"/>
                </a:lnTo>
                <a:lnTo>
                  <a:pt x="5649371" y="1900242"/>
                </a:lnTo>
                <a:lnTo>
                  <a:pt x="0" y="190024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7438228" y="3086100"/>
            <a:ext cx="3411543" cy="4114800"/>
          </a:xfrm>
          <a:custGeom>
            <a:avLst/>
            <a:gdLst/>
            <a:ahLst/>
            <a:cxnLst/>
            <a:rect r="r" b="b" t="t" l="l"/>
            <a:pathLst>
              <a:path h="4114800" w="3411543">
                <a:moveTo>
                  <a:pt x="0" y="0"/>
                </a:moveTo>
                <a:lnTo>
                  <a:pt x="3411544" y="0"/>
                </a:lnTo>
                <a:lnTo>
                  <a:pt x="3411544" y="4114800"/>
                </a:lnTo>
                <a:lnTo>
                  <a:pt x="0" y="4114800"/>
                </a:lnTo>
                <a:lnTo>
                  <a:pt x="0" y="0"/>
                </a:lnTo>
                <a:close/>
              </a:path>
            </a:pathLst>
          </a:custGeom>
          <a:blipFill>
            <a:blip r:embed="rId5">
              <a:alphaModFix amt="8999"/>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1417531">
            <a:off x="12996988" y="4433005"/>
            <a:ext cx="6145949" cy="6641006"/>
          </a:xfrm>
          <a:custGeom>
            <a:avLst/>
            <a:gdLst/>
            <a:ahLst/>
            <a:cxnLst/>
            <a:rect r="r" b="b" t="t" l="l"/>
            <a:pathLst>
              <a:path h="6641006" w="6145949">
                <a:moveTo>
                  <a:pt x="0" y="0"/>
                </a:moveTo>
                <a:lnTo>
                  <a:pt x="6145949" y="0"/>
                </a:lnTo>
                <a:lnTo>
                  <a:pt x="6145949" y="6641007"/>
                </a:lnTo>
                <a:lnTo>
                  <a:pt x="0" y="6641007"/>
                </a:lnTo>
                <a:lnTo>
                  <a:pt x="0" y="0"/>
                </a:lnTo>
                <a:close/>
              </a:path>
            </a:pathLst>
          </a:custGeom>
          <a:blipFill>
            <a:blip r:embed="rId7">
              <a:alphaModFix amt="6999"/>
              <a:extLst>
                <a:ext uri="{96DAC541-7B7A-43D3-8B79-37D633B846F1}">
                  <asvg:svgBlip xmlns:asvg="http://schemas.microsoft.com/office/drawing/2016/SVG/main" r:embed="rId8"/>
                </a:ext>
              </a:extLst>
            </a:blip>
            <a:stretch>
              <a:fillRect l="0" t="0" r="0" b="0"/>
            </a:stretch>
          </a:blipFill>
        </p:spPr>
      </p:sp>
      <p:sp>
        <p:nvSpPr>
          <p:cNvPr name="TextBox 8" id="8"/>
          <p:cNvSpPr txBox="true"/>
          <p:nvPr/>
        </p:nvSpPr>
        <p:spPr>
          <a:xfrm rot="0">
            <a:off x="1028700" y="1066800"/>
            <a:ext cx="10581229" cy="1144905"/>
          </a:xfrm>
          <a:prstGeom prst="rect">
            <a:avLst/>
          </a:prstGeom>
        </p:spPr>
        <p:txBody>
          <a:bodyPr anchor="t" rtlCol="false" tIns="0" lIns="0" bIns="0" rIns="0">
            <a:spAutoFit/>
          </a:bodyPr>
          <a:lstStyle/>
          <a:p>
            <a:pPr algn="l">
              <a:lnSpc>
                <a:spcPts val="8969"/>
              </a:lnSpc>
            </a:pPr>
            <a:r>
              <a:rPr lang="en-US" b="true" sz="7800" spc="-234">
                <a:solidFill>
                  <a:srgbClr val="007043"/>
                </a:solidFill>
                <a:latin typeface="Anantason Condensed Bold"/>
                <a:ea typeface="Anantason Condensed Bold"/>
                <a:cs typeface="Anantason Condensed Bold"/>
                <a:sym typeface="Anantason Condensed Bold"/>
              </a:rPr>
              <a:t>BUSINESS OBJECTIVE</a:t>
            </a:r>
          </a:p>
        </p:txBody>
      </p:sp>
      <p:sp>
        <p:nvSpPr>
          <p:cNvPr name="TextBox 9" id="9"/>
          <p:cNvSpPr txBox="true"/>
          <p:nvPr/>
        </p:nvSpPr>
        <p:spPr>
          <a:xfrm rot="0">
            <a:off x="6970993" y="3703008"/>
            <a:ext cx="3749980" cy="537845"/>
          </a:xfrm>
          <a:prstGeom prst="rect">
            <a:avLst/>
          </a:prstGeom>
        </p:spPr>
        <p:txBody>
          <a:bodyPr anchor="t" rtlCol="false" tIns="0" lIns="0" bIns="0" rIns="0">
            <a:spAutoFit/>
          </a:bodyPr>
          <a:lstStyle/>
          <a:p>
            <a:pPr algn="l">
              <a:lnSpc>
                <a:spcPts val="4480"/>
              </a:lnSpc>
              <a:spcBef>
                <a:spcPct val="0"/>
              </a:spcBef>
            </a:pPr>
            <a:r>
              <a:rPr lang="en-US" b="true" sz="3200">
                <a:solidFill>
                  <a:srgbClr val="007043"/>
                </a:solidFill>
                <a:latin typeface="Anantason Condensed Bold"/>
                <a:ea typeface="Anantason Condensed Bold"/>
                <a:cs typeface="Anantason Condensed Bold"/>
                <a:sym typeface="Anantason Condensed Bold"/>
              </a:rPr>
              <a:t>MAIN OBJECTIVE</a:t>
            </a:r>
          </a:p>
        </p:txBody>
      </p:sp>
      <p:sp>
        <p:nvSpPr>
          <p:cNvPr name="TextBox 10" id="10"/>
          <p:cNvSpPr txBox="true"/>
          <p:nvPr/>
        </p:nvSpPr>
        <p:spPr>
          <a:xfrm rot="0">
            <a:off x="12732626" y="3703008"/>
            <a:ext cx="3692670" cy="537845"/>
          </a:xfrm>
          <a:prstGeom prst="rect">
            <a:avLst/>
          </a:prstGeom>
        </p:spPr>
        <p:txBody>
          <a:bodyPr anchor="t" rtlCol="false" tIns="0" lIns="0" bIns="0" rIns="0">
            <a:spAutoFit/>
          </a:bodyPr>
          <a:lstStyle/>
          <a:p>
            <a:pPr algn="l">
              <a:lnSpc>
                <a:spcPts val="4480"/>
              </a:lnSpc>
              <a:spcBef>
                <a:spcPct val="0"/>
              </a:spcBef>
            </a:pPr>
            <a:r>
              <a:rPr lang="en-US" b="true" sz="3200">
                <a:solidFill>
                  <a:srgbClr val="007043"/>
                </a:solidFill>
                <a:latin typeface="Anantason Condensed Bold"/>
                <a:ea typeface="Anantason Condensed Bold"/>
                <a:cs typeface="Anantason Condensed Bold"/>
                <a:sym typeface="Anantason Condensed Bold"/>
              </a:rPr>
              <a:t>SPECIFIC OBJECTIVE</a:t>
            </a:r>
          </a:p>
        </p:txBody>
      </p:sp>
      <p:sp>
        <p:nvSpPr>
          <p:cNvPr name="TextBox 11" id="11"/>
          <p:cNvSpPr txBox="true"/>
          <p:nvPr/>
        </p:nvSpPr>
        <p:spPr>
          <a:xfrm rot="0">
            <a:off x="6448258" y="5105400"/>
            <a:ext cx="4401514" cy="2192655"/>
          </a:xfrm>
          <a:prstGeom prst="rect">
            <a:avLst/>
          </a:prstGeom>
        </p:spPr>
        <p:txBody>
          <a:bodyPr anchor="t" rtlCol="false" tIns="0" lIns="0" bIns="0" rIns="0">
            <a:spAutoFit/>
          </a:bodyPr>
          <a:lstStyle/>
          <a:p>
            <a:pPr algn="just">
              <a:lnSpc>
                <a:spcPts val="2520"/>
              </a:lnSpc>
              <a:spcBef>
                <a:spcPct val="0"/>
              </a:spcBef>
            </a:pPr>
            <a:r>
              <a:rPr lang="en-US" sz="1800">
                <a:solidFill>
                  <a:srgbClr val="434343">
                    <a:alpha val="95686"/>
                  </a:srgbClr>
                </a:solidFill>
                <a:latin typeface="Inter"/>
                <a:ea typeface="Inter"/>
                <a:cs typeface="Inter"/>
                <a:sym typeface="Inter"/>
              </a:rPr>
              <a:t>Menganalisis perilaku pelanggan menggunakan metode RFM untuk mengidentifikasi segmen pelanggan, memahami tren penjualan dan retensi, serta merumuskan strategi peningkatan loyalitas dan pengurangan pelanggan hilang.</a:t>
            </a:r>
          </a:p>
        </p:txBody>
      </p:sp>
      <p:sp>
        <p:nvSpPr>
          <p:cNvPr name="TextBox 12" id="12"/>
          <p:cNvSpPr txBox="true"/>
          <p:nvPr/>
        </p:nvSpPr>
        <p:spPr>
          <a:xfrm rot="0">
            <a:off x="12326147" y="5086350"/>
            <a:ext cx="4501460" cy="3760470"/>
          </a:xfrm>
          <a:prstGeom prst="rect">
            <a:avLst/>
          </a:prstGeom>
        </p:spPr>
        <p:txBody>
          <a:bodyPr anchor="t" rtlCol="false" tIns="0" lIns="0" bIns="0" rIns="0">
            <a:spAutoFit/>
          </a:bodyPr>
          <a:lstStyle/>
          <a:p>
            <a:pPr algn="l" marL="388620" indent="-194310" lvl="1">
              <a:lnSpc>
                <a:spcPts val="2700"/>
              </a:lnSpc>
              <a:buAutoNum type="arabicPeriod" startAt="1"/>
            </a:pPr>
            <a:r>
              <a:rPr lang="en-US" sz="1800">
                <a:solidFill>
                  <a:srgbClr val="434343">
                    <a:alpha val="95686"/>
                  </a:srgbClr>
                </a:solidFill>
                <a:latin typeface="Inter"/>
                <a:ea typeface="Inter"/>
                <a:cs typeface="Inter"/>
                <a:sym typeface="Inter"/>
              </a:rPr>
              <a:t>Mengidentifikasi distribusi pelanggan berdasarkan segmentasi RFM.</a:t>
            </a:r>
          </a:p>
          <a:p>
            <a:pPr algn="l" marL="388620" indent="-194310" lvl="1">
              <a:lnSpc>
                <a:spcPts val="2700"/>
              </a:lnSpc>
              <a:buAutoNum type="arabicPeriod" startAt="1"/>
            </a:pPr>
            <a:r>
              <a:rPr lang="en-US" sz="1800">
                <a:solidFill>
                  <a:srgbClr val="434343">
                    <a:alpha val="95686"/>
                  </a:srgbClr>
                </a:solidFill>
                <a:latin typeface="Inter"/>
                <a:ea typeface="Inter"/>
                <a:cs typeface="Inter"/>
                <a:sym typeface="Inter"/>
              </a:rPr>
              <a:t>Menentukan segmen dengan kontribusi penjualan terbesar.</a:t>
            </a:r>
          </a:p>
          <a:p>
            <a:pPr algn="l" marL="388620" indent="-194310" lvl="1">
              <a:lnSpc>
                <a:spcPts val="2700"/>
              </a:lnSpc>
              <a:buAutoNum type="arabicPeriod" startAt="1"/>
            </a:pPr>
            <a:r>
              <a:rPr lang="en-US" sz="1800">
                <a:solidFill>
                  <a:srgbClr val="434343">
                    <a:alpha val="95686"/>
                  </a:srgbClr>
                </a:solidFill>
                <a:latin typeface="Inter"/>
                <a:ea typeface="Inter"/>
                <a:cs typeface="Inter"/>
                <a:sym typeface="Inter"/>
              </a:rPr>
              <a:t>Menganalisis tren bulanan penjualan dan jumlah pelanggan (2014–2025).</a:t>
            </a:r>
          </a:p>
          <a:p>
            <a:pPr algn="l" marL="388620" indent="-194310" lvl="1">
              <a:lnSpc>
                <a:spcPts val="2700"/>
              </a:lnSpc>
              <a:buAutoNum type="arabicPeriod" startAt="1"/>
            </a:pPr>
            <a:r>
              <a:rPr lang="en-US" sz="1800">
                <a:solidFill>
                  <a:srgbClr val="434343">
                    <a:alpha val="95686"/>
                  </a:srgbClr>
                </a:solidFill>
                <a:latin typeface="Inter"/>
                <a:ea typeface="Inter"/>
                <a:cs typeface="Inter"/>
                <a:sym typeface="Inter"/>
              </a:rPr>
              <a:t>Mengukur tingkat retensi dan mendeteksi potensi penurunan.</a:t>
            </a:r>
          </a:p>
          <a:p>
            <a:pPr algn="l" marL="388620" indent="-194310" lvl="1">
              <a:lnSpc>
                <a:spcPts val="2700"/>
              </a:lnSpc>
              <a:buAutoNum type="arabicPeriod" startAt="1"/>
            </a:pPr>
            <a:r>
              <a:rPr lang="en-US" sz="1800">
                <a:solidFill>
                  <a:srgbClr val="434343">
                    <a:alpha val="95686"/>
                  </a:srgbClr>
                </a:solidFill>
                <a:latin typeface="Inter"/>
                <a:ea typeface="Inter"/>
                <a:cs typeface="Inter"/>
                <a:sym typeface="Inter"/>
              </a:rPr>
              <a:t>Menyusun strategi pemasaran dan retensi spesifik per segmen pelanggan.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AF8F0"/>
        </a:solidFill>
      </p:bgPr>
    </p:bg>
    <p:spTree>
      <p:nvGrpSpPr>
        <p:cNvPr id="1" name=""/>
        <p:cNvGrpSpPr/>
        <p:nvPr/>
      </p:nvGrpSpPr>
      <p:grpSpPr>
        <a:xfrm>
          <a:off x="0" y="0"/>
          <a:ext cx="0" cy="0"/>
          <a:chOff x="0" y="0"/>
          <a:chExt cx="0" cy="0"/>
        </a:xfrm>
      </p:grpSpPr>
      <p:grpSp>
        <p:nvGrpSpPr>
          <p:cNvPr name="Group 2" id="2"/>
          <p:cNvGrpSpPr/>
          <p:nvPr/>
        </p:nvGrpSpPr>
        <p:grpSpPr>
          <a:xfrm rot="0">
            <a:off x="0" y="7957657"/>
            <a:ext cx="5241022" cy="2329343"/>
            <a:chOff x="0" y="0"/>
            <a:chExt cx="1434353" cy="637490"/>
          </a:xfrm>
        </p:grpSpPr>
        <p:sp>
          <p:nvSpPr>
            <p:cNvPr name="Freeform 3" id="3"/>
            <p:cNvSpPr/>
            <p:nvPr/>
          </p:nvSpPr>
          <p:spPr>
            <a:xfrm flipH="false" flipV="false" rot="0">
              <a:off x="0" y="0"/>
              <a:ext cx="1434353" cy="637490"/>
            </a:xfrm>
            <a:custGeom>
              <a:avLst/>
              <a:gdLst/>
              <a:ahLst/>
              <a:cxnLst/>
              <a:rect r="r" b="b" t="t" l="l"/>
              <a:pathLst>
                <a:path h="637490" w="1434353">
                  <a:moveTo>
                    <a:pt x="0" y="0"/>
                  </a:moveTo>
                  <a:lnTo>
                    <a:pt x="1434353" y="0"/>
                  </a:lnTo>
                  <a:lnTo>
                    <a:pt x="1434353" y="637490"/>
                  </a:lnTo>
                  <a:lnTo>
                    <a:pt x="0" y="637490"/>
                  </a:lnTo>
                  <a:close/>
                </a:path>
              </a:pathLst>
            </a:custGeom>
            <a:blipFill>
              <a:blip r:embed="rId2"/>
              <a:stretch>
                <a:fillRect l="0" t="-24953" r="0" b="-24953"/>
              </a:stretch>
            </a:blipFill>
          </p:spPr>
        </p:sp>
      </p:grpSp>
      <p:sp>
        <p:nvSpPr>
          <p:cNvPr name="Freeform 4" id="4"/>
          <p:cNvSpPr/>
          <p:nvPr/>
        </p:nvSpPr>
        <p:spPr>
          <a:xfrm flipH="false" flipV="false" rot="0">
            <a:off x="12772455" y="5937797"/>
            <a:ext cx="6145949" cy="6641006"/>
          </a:xfrm>
          <a:custGeom>
            <a:avLst/>
            <a:gdLst/>
            <a:ahLst/>
            <a:cxnLst/>
            <a:rect r="r" b="b" t="t" l="l"/>
            <a:pathLst>
              <a:path h="6641006" w="6145949">
                <a:moveTo>
                  <a:pt x="0" y="0"/>
                </a:moveTo>
                <a:lnTo>
                  <a:pt x="6145950" y="0"/>
                </a:lnTo>
                <a:lnTo>
                  <a:pt x="6145950" y="6641006"/>
                </a:lnTo>
                <a:lnTo>
                  <a:pt x="0" y="6641006"/>
                </a:lnTo>
                <a:lnTo>
                  <a:pt x="0" y="0"/>
                </a:lnTo>
                <a:close/>
              </a:path>
            </a:pathLst>
          </a:custGeom>
          <a:blipFill>
            <a:blip r:embed="rId3">
              <a:alphaModFix amt="50000"/>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1058414" y="1066800"/>
            <a:ext cx="11886181" cy="1192062"/>
          </a:xfrm>
          <a:prstGeom prst="rect">
            <a:avLst/>
          </a:prstGeom>
        </p:spPr>
        <p:txBody>
          <a:bodyPr anchor="t" rtlCol="false" tIns="0" lIns="0" bIns="0" rIns="0">
            <a:spAutoFit/>
          </a:bodyPr>
          <a:lstStyle/>
          <a:p>
            <a:pPr algn="l">
              <a:lnSpc>
                <a:spcPts val="9327"/>
              </a:lnSpc>
            </a:pPr>
            <a:r>
              <a:rPr lang="en-US" b="true" sz="8110" spc="-243">
                <a:solidFill>
                  <a:srgbClr val="007043"/>
                </a:solidFill>
                <a:latin typeface="Anantason Condensed Bold"/>
                <a:ea typeface="Anantason Condensed Bold"/>
                <a:cs typeface="Anantason Condensed Bold"/>
                <a:sym typeface="Anantason Condensed Bold"/>
              </a:rPr>
              <a:t>DATA UNDERSTANDING</a:t>
            </a:r>
          </a:p>
        </p:txBody>
      </p:sp>
      <p:sp>
        <p:nvSpPr>
          <p:cNvPr name="TextBox 6" id="6"/>
          <p:cNvSpPr txBox="true"/>
          <p:nvPr/>
        </p:nvSpPr>
        <p:spPr>
          <a:xfrm rot="0">
            <a:off x="1058414" y="6076098"/>
            <a:ext cx="11614855" cy="1054100"/>
          </a:xfrm>
          <a:prstGeom prst="rect">
            <a:avLst/>
          </a:prstGeom>
        </p:spPr>
        <p:txBody>
          <a:bodyPr anchor="t" rtlCol="false" tIns="0" lIns="0" bIns="0" rIns="0">
            <a:spAutoFit/>
          </a:bodyPr>
          <a:lstStyle/>
          <a:p>
            <a:pPr algn="l">
              <a:lnSpc>
                <a:spcPts val="2800"/>
              </a:lnSpc>
            </a:pPr>
            <a:r>
              <a:rPr lang="en-US" sz="2000">
                <a:solidFill>
                  <a:srgbClr val="434343"/>
                </a:solidFill>
                <a:latin typeface="Inter"/>
                <a:ea typeface="Inter"/>
                <a:cs typeface="Inter"/>
                <a:sym typeface="Inter"/>
              </a:rPr>
              <a:t>Ketiga</a:t>
            </a:r>
            <a:r>
              <a:rPr lang="en-US" sz="2000">
                <a:solidFill>
                  <a:srgbClr val="434343"/>
                </a:solidFill>
                <a:latin typeface="Inter"/>
                <a:ea typeface="Inter"/>
                <a:cs typeface="Inter"/>
                <a:sym typeface="Inter"/>
              </a:rPr>
              <a:t> dataset digabung berdasarkan relasi:</a:t>
            </a:r>
          </a:p>
          <a:p>
            <a:pPr algn="l" marL="431801" indent="-215900" lvl="1">
              <a:lnSpc>
                <a:spcPts val="2800"/>
              </a:lnSpc>
              <a:buFont typeface="Arial"/>
              <a:buChar char="•"/>
            </a:pPr>
            <a:r>
              <a:rPr lang="en-US" sz="2000">
                <a:solidFill>
                  <a:srgbClr val="434343"/>
                </a:solidFill>
                <a:latin typeface="Inter"/>
                <a:ea typeface="Inter"/>
                <a:cs typeface="Inter"/>
                <a:sym typeface="Inter"/>
              </a:rPr>
              <a:t>Clientes ↔ Vendas melalui ClienteID</a:t>
            </a:r>
          </a:p>
          <a:p>
            <a:pPr algn="l" marL="431801" indent="-215900" lvl="1">
              <a:lnSpc>
                <a:spcPts val="2800"/>
              </a:lnSpc>
              <a:buFont typeface="Arial"/>
              <a:buChar char="•"/>
            </a:pPr>
            <a:r>
              <a:rPr lang="en-US" sz="2000">
                <a:solidFill>
                  <a:srgbClr val="434343"/>
                </a:solidFill>
                <a:latin typeface="Inter"/>
                <a:ea typeface="Inter"/>
                <a:cs typeface="Inter"/>
                <a:sym typeface="Inter"/>
              </a:rPr>
              <a:t>Vendas ↔ Produtos melalui ProdutoID</a:t>
            </a:r>
          </a:p>
        </p:txBody>
      </p:sp>
      <p:graphicFrame>
        <p:nvGraphicFramePr>
          <p:cNvPr name="Object 7" id="7"/>
          <p:cNvGraphicFramePr/>
          <p:nvPr/>
        </p:nvGraphicFramePr>
        <p:xfrm>
          <a:off x="1028700" y="2879803"/>
          <a:ext cx="5029200" cy="2095500"/>
        </p:xfrm>
        <a:graphic>
          <a:graphicData uri="http://schemas.openxmlformats.org/presentationml/2006/ole">
            <p:oleObj imgW="6032500" imgH="3098800" r:id="rId6" progId="Excel.Sheet.12" name="Worksheet">
              <p:embed/>
              <p:pic>
                <p:nvPicPr>
                  <p:cNvPr name="" id="0"/>
                  <p:cNvPicPr/>
                  <p:nvPr/>
                </p:nvPicPr>
                <p:blipFill>
                  <a:blip r:embed="rId5"/>
                  <a:stretch>
                    <a:fillRect/>
                  </a:stretch>
                </p:blipFill>
                <p:spPr>
                  <a:xfrm>
                    <a:off x="1270000" y="1270000"/>
                    <a:ext cx="1270000" cy="1270000"/>
                  </a:xfrm>
                  <a:prstGeom prst="rect"/>
                </p:spPr>
              </p:pic>
            </p:oleObj>
          </a:graphicData>
        </a:graphic>
      </p:graphicFrame>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AF8F0"/>
        </a:solidFill>
      </p:bgPr>
    </p:bg>
    <p:spTree>
      <p:nvGrpSpPr>
        <p:cNvPr id="1" name=""/>
        <p:cNvGrpSpPr/>
        <p:nvPr/>
      </p:nvGrpSpPr>
      <p:grpSpPr>
        <a:xfrm>
          <a:off x="0" y="0"/>
          <a:ext cx="0" cy="0"/>
          <a:chOff x="0" y="0"/>
          <a:chExt cx="0" cy="0"/>
        </a:xfrm>
      </p:grpSpPr>
      <p:grpSp>
        <p:nvGrpSpPr>
          <p:cNvPr name="Group 2" id="2"/>
          <p:cNvGrpSpPr/>
          <p:nvPr/>
        </p:nvGrpSpPr>
        <p:grpSpPr>
          <a:xfrm rot="0">
            <a:off x="0" y="7727740"/>
            <a:ext cx="5739923" cy="2645224"/>
            <a:chOff x="0" y="0"/>
            <a:chExt cx="1434353" cy="661017"/>
          </a:xfrm>
        </p:grpSpPr>
        <p:sp>
          <p:nvSpPr>
            <p:cNvPr name="Freeform 3" id="3"/>
            <p:cNvSpPr/>
            <p:nvPr/>
          </p:nvSpPr>
          <p:spPr>
            <a:xfrm flipH="false" flipV="false" rot="0">
              <a:off x="0" y="0"/>
              <a:ext cx="1434353" cy="661017"/>
            </a:xfrm>
            <a:custGeom>
              <a:avLst/>
              <a:gdLst/>
              <a:ahLst/>
              <a:cxnLst/>
              <a:rect r="r" b="b" t="t" l="l"/>
              <a:pathLst>
                <a:path h="661017" w="1434353">
                  <a:moveTo>
                    <a:pt x="0" y="0"/>
                  </a:moveTo>
                  <a:lnTo>
                    <a:pt x="1434353" y="0"/>
                  </a:lnTo>
                  <a:lnTo>
                    <a:pt x="1434353" y="661017"/>
                  </a:lnTo>
                  <a:lnTo>
                    <a:pt x="0" y="661017"/>
                  </a:lnTo>
                  <a:close/>
                </a:path>
              </a:pathLst>
            </a:custGeom>
            <a:blipFill>
              <a:blip r:embed="rId2"/>
              <a:stretch>
                <a:fillRect l="0" t="-22285" r="0" b="-22285"/>
              </a:stretch>
            </a:blipFill>
          </p:spPr>
        </p:sp>
      </p:grpSp>
      <p:sp>
        <p:nvSpPr>
          <p:cNvPr name="Freeform 4" id="4"/>
          <p:cNvSpPr/>
          <p:nvPr/>
        </p:nvSpPr>
        <p:spPr>
          <a:xfrm flipH="false" flipV="false" rot="0">
            <a:off x="12772455" y="5937797"/>
            <a:ext cx="6145949" cy="6641006"/>
          </a:xfrm>
          <a:custGeom>
            <a:avLst/>
            <a:gdLst/>
            <a:ahLst/>
            <a:cxnLst/>
            <a:rect r="r" b="b" t="t" l="l"/>
            <a:pathLst>
              <a:path h="6641006" w="6145949">
                <a:moveTo>
                  <a:pt x="0" y="0"/>
                </a:moveTo>
                <a:lnTo>
                  <a:pt x="6145950" y="0"/>
                </a:lnTo>
                <a:lnTo>
                  <a:pt x="6145950" y="6641006"/>
                </a:lnTo>
                <a:lnTo>
                  <a:pt x="0" y="6641006"/>
                </a:lnTo>
                <a:lnTo>
                  <a:pt x="0" y="0"/>
                </a:lnTo>
                <a:close/>
              </a:path>
            </a:pathLst>
          </a:custGeom>
          <a:blipFill>
            <a:blip r:embed="rId3">
              <a:alphaModFix amt="50000"/>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1028700" y="1066800"/>
            <a:ext cx="11886181" cy="1192062"/>
          </a:xfrm>
          <a:prstGeom prst="rect">
            <a:avLst/>
          </a:prstGeom>
        </p:spPr>
        <p:txBody>
          <a:bodyPr anchor="t" rtlCol="false" tIns="0" lIns="0" bIns="0" rIns="0">
            <a:spAutoFit/>
          </a:bodyPr>
          <a:lstStyle/>
          <a:p>
            <a:pPr algn="l">
              <a:lnSpc>
                <a:spcPts val="9327"/>
              </a:lnSpc>
            </a:pPr>
            <a:r>
              <a:rPr lang="en-US" b="true" sz="8110" spc="-243">
                <a:solidFill>
                  <a:srgbClr val="007043"/>
                </a:solidFill>
                <a:latin typeface="Anantason Condensed Bold"/>
                <a:ea typeface="Anantason Condensed Bold"/>
                <a:cs typeface="Anantason Condensed Bold"/>
                <a:sym typeface="Anantason Condensed Bold"/>
              </a:rPr>
              <a:t>FEATURE ENGINEERING</a:t>
            </a:r>
          </a:p>
        </p:txBody>
      </p:sp>
      <p:sp>
        <p:nvSpPr>
          <p:cNvPr name="TextBox 6" id="6"/>
          <p:cNvSpPr txBox="true"/>
          <p:nvPr/>
        </p:nvSpPr>
        <p:spPr>
          <a:xfrm rot="0">
            <a:off x="3064247" y="2792101"/>
            <a:ext cx="11273479" cy="4181475"/>
          </a:xfrm>
          <a:prstGeom prst="rect">
            <a:avLst/>
          </a:prstGeom>
        </p:spPr>
        <p:txBody>
          <a:bodyPr anchor="t" rtlCol="false" tIns="0" lIns="0" bIns="0" rIns="0">
            <a:spAutoFit/>
          </a:bodyPr>
          <a:lstStyle/>
          <a:p>
            <a:pPr algn="just" marL="431801" indent="-215900" lvl="1">
              <a:lnSpc>
                <a:spcPts val="3000"/>
              </a:lnSpc>
              <a:buFont typeface="Arial"/>
              <a:buChar char="•"/>
            </a:pPr>
            <a:r>
              <a:rPr lang="en-US" sz="2000">
                <a:solidFill>
                  <a:srgbClr val="434343"/>
                </a:solidFill>
                <a:latin typeface="Inter"/>
                <a:ea typeface="Inter"/>
                <a:cs typeface="Inter"/>
                <a:sym typeface="Inter"/>
              </a:rPr>
              <a:t>Mengelompokkan pelanggan berdasarkan Recency, Frequency, dan Monetary unt</a:t>
            </a:r>
            <a:r>
              <a:rPr lang="en-US" sz="2000">
                <a:solidFill>
                  <a:srgbClr val="434343"/>
                </a:solidFill>
                <a:latin typeface="Inter"/>
                <a:ea typeface="Inter"/>
                <a:cs typeface="Inter"/>
                <a:sym typeface="Inter"/>
              </a:rPr>
              <a:t>uk mem</a:t>
            </a:r>
            <a:r>
              <a:rPr lang="en-US" sz="2000">
                <a:solidFill>
                  <a:srgbClr val="434343"/>
                </a:solidFill>
                <a:latin typeface="Inter"/>
                <a:ea typeface="Inter"/>
                <a:cs typeface="Inter"/>
                <a:sym typeface="Inter"/>
              </a:rPr>
              <a:t>ahami peri</a:t>
            </a:r>
            <a:r>
              <a:rPr lang="en-US" sz="2000">
                <a:solidFill>
                  <a:srgbClr val="434343"/>
                </a:solidFill>
                <a:latin typeface="Inter"/>
                <a:ea typeface="Inter"/>
                <a:cs typeface="Inter"/>
                <a:sym typeface="Inter"/>
              </a:rPr>
              <a:t>laku dan nilai mereka.</a:t>
            </a:r>
          </a:p>
          <a:p>
            <a:pPr algn="just" marL="431801" indent="-215900" lvl="1">
              <a:lnSpc>
                <a:spcPts val="3000"/>
              </a:lnSpc>
              <a:buFont typeface="Arial"/>
              <a:buChar char="•"/>
            </a:pPr>
            <a:r>
              <a:rPr lang="en-US" sz="2000">
                <a:solidFill>
                  <a:srgbClr val="434343"/>
                </a:solidFill>
                <a:latin typeface="Inter"/>
                <a:ea typeface="Inter"/>
                <a:cs typeface="Inter"/>
                <a:sym typeface="Inter"/>
              </a:rPr>
              <a:t>Metode: Setiap metrik dibagi menjadi kategori Good &amp; Bad (berdasarkan median).</a:t>
            </a:r>
          </a:p>
          <a:p>
            <a:pPr algn="just" marL="431801" indent="-215900" lvl="1">
              <a:lnSpc>
                <a:spcPts val="3000"/>
              </a:lnSpc>
              <a:buFont typeface="Arial"/>
              <a:buChar char="•"/>
            </a:pPr>
            <a:r>
              <a:rPr lang="en-US" sz="2000">
                <a:solidFill>
                  <a:srgbClr val="434343"/>
                </a:solidFill>
                <a:latin typeface="Inter"/>
                <a:ea typeface="Inter"/>
                <a:cs typeface="Inter"/>
                <a:sym typeface="Inter"/>
              </a:rPr>
              <a:t>Kombinasi kategori membentuk 5 segmen utama:</a:t>
            </a:r>
          </a:p>
          <a:p>
            <a:pPr algn="just" marL="863601" indent="-287867" lvl="2">
              <a:lnSpc>
                <a:spcPts val="3000"/>
              </a:lnSpc>
              <a:buFont typeface="Arial"/>
              <a:buChar char="⚬"/>
            </a:pPr>
            <a:r>
              <a:rPr lang="en-US" sz="2000">
                <a:solidFill>
                  <a:srgbClr val="434343"/>
                </a:solidFill>
                <a:latin typeface="Inter"/>
                <a:ea typeface="Inter"/>
                <a:cs typeface="Inter"/>
                <a:sym typeface="Inter"/>
              </a:rPr>
              <a:t>Segmen Pelanggan:</a:t>
            </a:r>
          </a:p>
          <a:p>
            <a:pPr algn="just" marL="863601" indent="-287867" lvl="2">
              <a:lnSpc>
                <a:spcPts val="3000"/>
              </a:lnSpc>
              <a:buAutoNum type="alphaLcPeriod" startAt="1"/>
            </a:pPr>
            <a:r>
              <a:rPr lang="en-US" sz="2000">
                <a:solidFill>
                  <a:srgbClr val="434343"/>
                </a:solidFill>
                <a:latin typeface="Inter"/>
                <a:ea typeface="Inter"/>
                <a:cs typeface="Inter"/>
                <a:sym typeface="Inter"/>
              </a:rPr>
              <a:t>Champions → Good di semua metrik (pelanggan terbaik).</a:t>
            </a:r>
          </a:p>
          <a:p>
            <a:pPr algn="just" marL="863601" indent="-287867" lvl="2">
              <a:lnSpc>
                <a:spcPts val="3000"/>
              </a:lnSpc>
              <a:buAutoNum type="alphaLcPeriod" startAt="1"/>
            </a:pPr>
            <a:r>
              <a:rPr lang="en-US" sz="2000">
                <a:solidFill>
                  <a:srgbClr val="434343"/>
                </a:solidFill>
                <a:latin typeface="Inter"/>
                <a:ea typeface="Inter"/>
                <a:cs typeface="Inter"/>
                <a:sym typeface="Inter"/>
              </a:rPr>
              <a:t>Loyal Customers → Recency &amp; Frequency baik, Monetary rendah.</a:t>
            </a:r>
          </a:p>
          <a:p>
            <a:pPr algn="just" marL="863601" indent="-287867" lvl="2">
              <a:lnSpc>
                <a:spcPts val="3000"/>
              </a:lnSpc>
              <a:buAutoNum type="alphaLcPeriod" startAt="1"/>
            </a:pPr>
            <a:r>
              <a:rPr lang="en-US" sz="2000">
                <a:solidFill>
                  <a:srgbClr val="434343"/>
                </a:solidFill>
                <a:latin typeface="Inter"/>
                <a:ea typeface="Inter"/>
                <a:cs typeface="Inter"/>
                <a:sym typeface="Inter"/>
              </a:rPr>
              <a:t>New Customers → Baru transaksi, frekuensi &amp; nilai belanja rendah.</a:t>
            </a:r>
          </a:p>
          <a:p>
            <a:pPr algn="just" marL="863601" indent="-287867" lvl="2">
              <a:lnSpc>
                <a:spcPts val="3000"/>
              </a:lnSpc>
              <a:buAutoNum type="alphaLcPeriod" startAt="1"/>
            </a:pPr>
            <a:r>
              <a:rPr lang="en-US" sz="2000">
                <a:solidFill>
                  <a:srgbClr val="434343"/>
                </a:solidFill>
                <a:latin typeface="Inter"/>
                <a:ea typeface="Inter"/>
                <a:cs typeface="Inter"/>
                <a:sym typeface="Inter"/>
              </a:rPr>
              <a:t>Hibernating → Lama tidak transaksi, dulu aktif (Frequency baik).</a:t>
            </a:r>
          </a:p>
          <a:p>
            <a:pPr algn="just" marL="863601" indent="-287867" lvl="2">
              <a:lnSpc>
                <a:spcPts val="3000"/>
              </a:lnSpc>
              <a:buAutoNum type="alphaLcPeriod" startAt="1"/>
            </a:pPr>
            <a:r>
              <a:rPr lang="en-US" sz="2000">
                <a:solidFill>
                  <a:srgbClr val="434343"/>
                </a:solidFill>
                <a:latin typeface="Inter"/>
                <a:ea typeface="Inter"/>
                <a:cs typeface="Inter"/>
                <a:sym typeface="Inter"/>
              </a:rPr>
              <a:t>Lost Customers → Lama tidak transaksi, frekuensi rendah.</a:t>
            </a:r>
          </a:p>
          <a:p>
            <a:pPr algn="just">
              <a:lnSpc>
                <a:spcPts val="300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DAGv7kgv2W0</dc:identifier>
  <dcterms:modified xsi:type="dcterms:W3CDTF">2011-08-01T06:04:30Z</dcterms:modified>
  <cp:revision>1</cp:revision>
  <dc:title>PPT Take Home Test DA</dc:title>
</cp:coreProperties>
</file>

<file path=docProps/thumbnail.jpeg>
</file>